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Lato Bold" panose="020B0604020202020204" charset="0"/>
      <p:regular r:id="rId33"/>
    </p:embeddedFont>
    <p:embeddedFont>
      <p:font typeface="League Spartan" panose="020B0604020202020204" charset="0"/>
      <p:regular r:id="rId34"/>
    </p:embeddedFont>
    <p:embeddedFont>
      <p:font typeface="Poppins" panose="00000500000000000000" pitchFamily="2" charset="0"/>
      <p:regular r:id="rId35"/>
      <p:bold r:id="rId36"/>
      <p:italic r:id="rId37"/>
      <p:boldItalic r:id="rId38"/>
    </p:embeddedFont>
    <p:embeddedFont>
      <p:font typeface="Times New Roman" panose="02020603050405020304" pitchFamily="18" charset="0"/>
      <p:regular r:id="rId39"/>
    </p:embeddedFont>
    <p:embeddedFont>
      <p:font typeface="Times New Roman Bold" panose="02020803070505020304" pitchFamily="18" charset="0"/>
      <p:regular r:id="rId40"/>
      <p:bold r:id="rId41"/>
    </p:embeddedFont>
    <p:embeddedFont>
      <p:font typeface="Times New Roman Bold Italics" panose="020B0604020202020204" charset="0"/>
      <p:regular r:id="rId42"/>
    </p:embeddedFont>
    <p:embeddedFont>
      <p:font typeface="Times New Roman Italics"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1000"/>
            </a:blip>
            <a:stretch>
              <a:fillRect l="-20312" r="-20312"/>
            </a:stretch>
          </a:blipFill>
        </p:spPr>
      </p:sp>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356168" y="2496934"/>
            <a:ext cx="13903132" cy="2829102"/>
          </a:xfrm>
          <a:prstGeom prst="rect">
            <a:avLst/>
          </a:prstGeom>
        </p:spPr>
        <p:txBody>
          <a:bodyPr lIns="0" tIns="0" rIns="0" bIns="0" rtlCol="0" anchor="t">
            <a:spAutoFit/>
          </a:bodyPr>
          <a:lstStyle/>
          <a:p>
            <a:pPr>
              <a:lnSpc>
                <a:spcPts val="11332"/>
              </a:lnSpc>
              <a:spcBef>
                <a:spcPct val="0"/>
              </a:spcBef>
            </a:pPr>
            <a:r>
              <a:rPr lang="en-US" sz="8094">
                <a:solidFill>
                  <a:srgbClr val="000000"/>
                </a:solidFill>
                <a:latin typeface="Lato Bold"/>
              </a:rPr>
              <a:t>HOUSEKEEPER SCHEDULING SYSTEM</a:t>
            </a:r>
          </a:p>
        </p:txBody>
      </p:sp>
      <p:sp>
        <p:nvSpPr>
          <p:cNvPr id="7" name="AutoShape 7"/>
          <p:cNvSpPr/>
          <p:nvPr/>
        </p:nvSpPr>
        <p:spPr>
          <a:xfrm flipV="1">
            <a:off x="3648322" y="5611372"/>
            <a:ext cx="9687995" cy="20505"/>
          </a:xfrm>
          <a:prstGeom prst="line">
            <a:avLst/>
          </a:prstGeom>
          <a:ln w="38100" cap="flat">
            <a:solidFill>
              <a:srgbClr val="000000"/>
            </a:solidFill>
            <a:prstDash val="solid"/>
            <a:headEnd type="none" w="sm" len="sm"/>
            <a:tailEnd type="none" w="sm" len="sm"/>
          </a:ln>
        </p:spPr>
      </p:sp>
      <p:sp>
        <p:nvSpPr>
          <p:cNvPr id="8" name="Freeform 8"/>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3648322" y="5962793"/>
            <a:ext cx="9215215" cy="841813"/>
          </a:xfrm>
          <a:prstGeom prst="rect">
            <a:avLst/>
          </a:prstGeom>
        </p:spPr>
        <p:txBody>
          <a:bodyPr lIns="0" tIns="0" rIns="0" bIns="0" rtlCol="0" anchor="t">
            <a:spAutoFit/>
          </a:bodyPr>
          <a:lstStyle/>
          <a:p>
            <a:pPr>
              <a:lnSpc>
                <a:spcPts val="3379"/>
              </a:lnSpc>
            </a:pPr>
            <a:r>
              <a:rPr lang="en-US" sz="2413">
                <a:solidFill>
                  <a:srgbClr val="000000"/>
                </a:solidFill>
                <a:latin typeface="Poppins"/>
              </a:rPr>
              <a:t>Get Your Rooms Cleaned at your time with just a Click!</a:t>
            </a:r>
          </a:p>
          <a:p>
            <a:pPr>
              <a:lnSpc>
                <a:spcPts val="3379"/>
              </a:lnSpc>
              <a:spcBef>
                <a:spcPct val="0"/>
              </a:spcBef>
            </a:pPr>
            <a:endParaRPr lang="en-US" sz="2413">
              <a:solidFill>
                <a:srgbClr val="000000"/>
              </a:solidFill>
              <a:latin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Freeform 3"/>
          <p:cNvSpPr/>
          <p:nvPr/>
        </p:nvSpPr>
        <p:spPr>
          <a:xfrm>
            <a:off x="4616842" y="1691461"/>
            <a:ext cx="8169557" cy="8033850"/>
          </a:xfrm>
          <a:custGeom>
            <a:avLst/>
            <a:gdLst/>
            <a:ahLst/>
            <a:cxnLst/>
            <a:rect l="l" t="t" r="r" b="b"/>
            <a:pathLst>
              <a:path w="8169557" h="8033850">
                <a:moveTo>
                  <a:pt x="0" y="0"/>
                </a:moveTo>
                <a:lnTo>
                  <a:pt x="8169557" y="0"/>
                </a:lnTo>
                <a:lnTo>
                  <a:pt x="8169557" y="8033850"/>
                </a:lnTo>
                <a:lnTo>
                  <a:pt x="0" y="8033850"/>
                </a:lnTo>
                <a:lnTo>
                  <a:pt x="0" y="0"/>
                </a:lnTo>
                <a:close/>
              </a:path>
            </a:pathLst>
          </a:custGeom>
          <a:blipFill>
            <a:blip r:embed="rId3"/>
            <a:stretch>
              <a:fillRect/>
            </a:stretch>
          </a:blipFill>
        </p:spPr>
      </p:sp>
      <p:sp>
        <p:nvSpPr>
          <p:cNvPr id="4" name="TextBox 4"/>
          <p:cNvSpPr txBox="1"/>
          <p:nvPr/>
        </p:nvSpPr>
        <p:spPr>
          <a:xfrm>
            <a:off x="1663312" y="570548"/>
            <a:ext cx="4068485" cy="821055"/>
          </a:xfrm>
          <a:prstGeom prst="rect">
            <a:avLst/>
          </a:prstGeom>
        </p:spPr>
        <p:txBody>
          <a:bodyPr lIns="0" tIns="0" rIns="0" bIns="0" rtlCol="0" anchor="t">
            <a:spAutoFit/>
          </a:bodyPr>
          <a:lstStyle/>
          <a:p>
            <a:pPr algn="ctr">
              <a:lnSpc>
                <a:spcPts val="6719"/>
              </a:lnSpc>
            </a:pPr>
            <a:r>
              <a:rPr lang="en-US" sz="4800" u="sng">
                <a:solidFill>
                  <a:srgbClr val="593C8F"/>
                </a:solidFill>
                <a:latin typeface="League Spartan"/>
              </a:rPr>
              <a:t>ER DIAGRAM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Freeform 3"/>
          <p:cNvSpPr/>
          <p:nvPr/>
        </p:nvSpPr>
        <p:spPr>
          <a:xfrm>
            <a:off x="2884576" y="2168977"/>
            <a:ext cx="10318980" cy="6767602"/>
          </a:xfrm>
          <a:custGeom>
            <a:avLst/>
            <a:gdLst/>
            <a:ahLst/>
            <a:cxnLst/>
            <a:rect l="l" t="t" r="r" b="b"/>
            <a:pathLst>
              <a:path w="10318980" h="6767602">
                <a:moveTo>
                  <a:pt x="0" y="0"/>
                </a:moveTo>
                <a:lnTo>
                  <a:pt x="10318980" y="0"/>
                </a:lnTo>
                <a:lnTo>
                  <a:pt x="10318980" y="6767602"/>
                </a:lnTo>
                <a:lnTo>
                  <a:pt x="0" y="6767602"/>
                </a:lnTo>
                <a:lnTo>
                  <a:pt x="0" y="0"/>
                </a:lnTo>
                <a:close/>
              </a:path>
            </a:pathLst>
          </a:custGeom>
          <a:blipFill>
            <a:blip r:embed="rId3"/>
            <a:stretch>
              <a:fillRect l="-1395" t="-46" b="-46"/>
            </a:stretch>
          </a:blipFill>
        </p:spPr>
      </p:sp>
      <p:sp>
        <p:nvSpPr>
          <p:cNvPr id="4" name="TextBox 4"/>
          <p:cNvSpPr txBox="1"/>
          <p:nvPr/>
        </p:nvSpPr>
        <p:spPr>
          <a:xfrm>
            <a:off x="1576229" y="579830"/>
            <a:ext cx="9606972" cy="812016"/>
          </a:xfrm>
          <a:prstGeom prst="rect">
            <a:avLst/>
          </a:prstGeom>
        </p:spPr>
        <p:txBody>
          <a:bodyPr lIns="0" tIns="0" rIns="0" bIns="0" rtlCol="0" anchor="t">
            <a:spAutoFit/>
          </a:bodyPr>
          <a:lstStyle/>
          <a:p>
            <a:pPr algn="ctr">
              <a:lnSpc>
                <a:spcPts val="6693"/>
              </a:lnSpc>
              <a:spcBef>
                <a:spcPct val="0"/>
              </a:spcBef>
            </a:pPr>
            <a:r>
              <a:rPr lang="en-US" sz="4780" u="sng">
                <a:solidFill>
                  <a:srgbClr val="593C8F"/>
                </a:solidFill>
                <a:latin typeface="League Spartan"/>
              </a:rPr>
              <a:t>PROJECT ARCHITECTURE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Freeform 3"/>
          <p:cNvSpPr/>
          <p:nvPr/>
        </p:nvSpPr>
        <p:spPr>
          <a:xfrm>
            <a:off x="1458794" y="1932759"/>
            <a:ext cx="15370412" cy="7531916"/>
          </a:xfrm>
          <a:custGeom>
            <a:avLst/>
            <a:gdLst/>
            <a:ahLst/>
            <a:cxnLst/>
            <a:rect l="l" t="t" r="r" b="b"/>
            <a:pathLst>
              <a:path w="15370412" h="7531916">
                <a:moveTo>
                  <a:pt x="0" y="0"/>
                </a:moveTo>
                <a:lnTo>
                  <a:pt x="15370412" y="0"/>
                </a:lnTo>
                <a:lnTo>
                  <a:pt x="15370412" y="7531916"/>
                </a:lnTo>
                <a:lnTo>
                  <a:pt x="0" y="7531916"/>
                </a:lnTo>
                <a:lnTo>
                  <a:pt x="0" y="0"/>
                </a:lnTo>
                <a:close/>
              </a:path>
            </a:pathLst>
          </a:custGeom>
          <a:blipFill>
            <a:blip r:embed="rId3"/>
            <a:stretch>
              <a:fillRect/>
            </a:stretch>
          </a:blipFill>
        </p:spPr>
      </p:sp>
      <p:sp>
        <p:nvSpPr>
          <p:cNvPr id="4" name="TextBox 4"/>
          <p:cNvSpPr txBox="1"/>
          <p:nvPr/>
        </p:nvSpPr>
        <p:spPr>
          <a:xfrm>
            <a:off x="640140" y="570548"/>
            <a:ext cx="3988118" cy="821055"/>
          </a:xfrm>
          <a:prstGeom prst="rect">
            <a:avLst/>
          </a:prstGeom>
        </p:spPr>
        <p:txBody>
          <a:bodyPr lIns="0" tIns="0" rIns="0" bIns="0" rtlCol="0" anchor="t">
            <a:spAutoFit/>
          </a:bodyPr>
          <a:lstStyle/>
          <a:p>
            <a:pPr algn="ctr">
              <a:lnSpc>
                <a:spcPts val="6719"/>
              </a:lnSpc>
            </a:pPr>
            <a:r>
              <a:rPr lang="en-US" sz="4000" u="sng" dirty="0">
                <a:solidFill>
                  <a:srgbClr val="593C8F"/>
                </a:solidFill>
                <a:latin typeface="League Spartan"/>
              </a:rPr>
              <a:t>MAIN LOGIN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Freeform 3"/>
          <p:cNvSpPr/>
          <p:nvPr/>
        </p:nvSpPr>
        <p:spPr>
          <a:xfrm>
            <a:off x="1239501" y="1861407"/>
            <a:ext cx="15808997" cy="7668296"/>
          </a:xfrm>
          <a:custGeom>
            <a:avLst/>
            <a:gdLst/>
            <a:ahLst/>
            <a:cxnLst/>
            <a:rect l="l" t="t" r="r" b="b"/>
            <a:pathLst>
              <a:path w="15808997" h="7668296">
                <a:moveTo>
                  <a:pt x="0" y="0"/>
                </a:moveTo>
                <a:lnTo>
                  <a:pt x="15808998" y="0"/>
                </a:lnTo>
                <a:lnTo>
                  <a:pt x="15808998" y="7668296"/>
                </a:lnTo>
                <a:lnTo>
                  <a:pt x="0" y="7668296"/>
                </a:lnTo>
                <a:lnTo>
                  <a:pt x="0" y="0"/>
                </a:lnTo>
                <a:close/>
              </a:path>
            </a:pathLst>
          </a:custGeom>
          <a:blipFill>
            <a:blip r:embed="rId3"/>
            <a:stretch>
              <a:fillRect l="-7506" t="-6288" b="-6288"/>
            </a:stretch>
          </a:blipFill>
        </p:spPr>
      </p:sp>
      <p:sp>
        <p:nvSpPr>
          <p:cNvPr id="4" name="TextBox 4"/>
          <p:cNvSpPr txBox="1"/>
          <p:nvPr/>
        </p:nvSpPr>
        <p:spPr>
          <a:xfrm>
            <a:off x="-2589577" y="570554"/>
            <a:ext cx="11517087" cy="821042"/>
          </a:xfrm>
          <a:prstGeom prst="rect">
            <a:avLst/>
          </a:prstGeom>
        </p:spPr>
        <p:txBody>
          <a:bodyPr lIns="0" tIns="0" rIns="0" bIns="0" rtlCol="0" anchor="t">
            <a:spAutoFit/>
          </a:bodyPr>
          <a:lstStyle/>
          <a:p>
            <a:pPr algn="ctr">
              <a:lnSpc>
                <a:spcPts val="6720"/>
              </a:lnSpc>
            </a:pPr>
            <a:r>
              <a:rPr lang="en-US" sz="4000" u="sng" dirty="0">
                <a:solidFill>
                  <a:srgbClr val="593C8F"/>
                </a:solidFill>
                <a:latin typeface="League Spartan"/>
              </a:rPr>
              <a:t>STUDENT LOGIN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Freeform 3"/>
          <p:cNvSpPr/>
          <p:nvPr/>
        </p:nvSpPr>
        <p:spPr>
          <a:xfrm>
            <a:off x="1430160" y="1750934"/>
            <a:ext cx="15427680" cy="7747525"/>
          </a:xfrm>
          <a:custGeom>
            <a:avLst/>
            <a:gdLst/>
            <a:ahLst/>
            <a:cxnLst/>
            <a:rect l="l" t="t" r="r" b="b"/>
            <a:pathLst>
              <a:path w="15427680" h="7747525">
                <a:moveTo>
                  <a:pt x="0" y="0"/>
                </a:moveTo>
                <a:lnTo>
                  <a:pt x="15427680" y="0"/>
                </a:lnTo>
                <a:lnTo>
                  <a:pt x="15427680" y="7747525"/>
                </a:lnTo>
                <a:lnTo>
                  <a:pt x="0" y="7747525"/>
                </a:lnTo>
                <a:lnTo>
                  <a:pt x="0" y="0"/>
                </a:lnTo>
                <a:close/>
              </a:path>
            </a:pathLst>
          </a:custGeom>
          <a:blipFill>
            <a:blip r:embed="rId3"/>
            <a:stretch>
              <a:fillRect/>
            </a:stretch>
          </a:blipFill>
        </p:spPr>
      </p:sp>
      <p:sp>
        <p:nvSpPr>
          <p:cNvPr id="4" name="TextBox 4"/>
          <p:cNvSpPr txBox="1"/>
          <p:nvPr/>
        </p:nvSpPr>
        <p:spPr>
          <a:xfrm>
            <a:off x="576011" y="235903"/>
            <a:ext cx="7823002" cy="821055"/>
          </a:xfrm>
          <a:prstGeom prst="rect">
            <a:avLst/>
          </a:prstGeom>
        </p:spPr>
        <p:txBody>
          <a:bodyPr lIns="0" tIns="0" rIns="0" bIns="0" rtlCol="0" anchor="t">
            <a:spAutoFit/>
          </a:bodyPr>
          <a:lstStyle/>
          <a:p>
            <a:pPr algn="ctr">
              <a:lnSpc>
                <a:spcPts val="6719"/>
              </a:lnSpc>
            </a:pPr>
            <a:r>
              <a:rPr lang="en-US" sz="4000" u="sng" dirty="0">
                <a:solidFill>
                  <a:srgbClr val="593C8F"/>
                </a:solidFill>
                <a:latin typeface="League Spartan"/>
              </a:rPr>
              <a:t>STUDENT</a:t>
            </a:r>
            <a:r>
              <a:rPr lang="en-US" sz="4800" u="sng" dirty="0">
                <a:solidFill>
                  <a:srgbClr val="593C8F"/>
                </a:solidFill>
                <a:latin typeface="League Spartan"/>
              </a:rPr>
              <a:t> </a:t>
            </a:r>
            <a:r>
              <a:rPr lang="en-US" sz="4000" u="sng" dirty="0">
                <a:solidFill>
                  <a:srgbClr val="593C8F"/>
                </a:solidFill>
                <a:latin typeface="League Spartan"/>
              </a:rPr>
              <a:t>REGISTRATION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Freeform 3"/>
          <p:cNvSpPr/>
          <p:nvPr/>
        </p:nvSpPr>
        <p:spPr>
          <a:xfrm>
            <a:off x="1500524" y="1614439"/>
            <a:ext cx="15758776" cy="7953257"/>
          </a:xfrm>
          <a:custGeom>
            <a:avLst/>
            <a:gdLst/>
            <a:ahLst/>
            <a:cxnLst/>
            <a:rect l="l" t="t" r="r" b="b"/>
            <a:pathLst>
              <a:path w="15758776" h="7953257">
                <a:moveTo>
                  <a:pt x="0" y="0"/>
                </a:moveTo>
                <a:lnTo>
                  <a:pt x="15758776" y="0"/>
                </a:lnTo>
                <a:lnTo>
                  <a:pt x="15758776" y="7953257"/>
                </a:lnTo>
                <a:lnTo>
                  <a:pt x="0" y="7953257"/>
                </a:lnTo>
                <a:lnTo>
                  <a:pt x="0" y="0"/>
                </a:lnTo>
                <a:close/>
              </a:path>
            </a:pathLst>
          </a:custGeom>
          <a:blipFill>
            <a:blip r:embed="rId3"/>
            <a:stretch>
              <a:fillRect/>
            </a:stretch>
          </a:blipFill>
        </p:spPr>
      </p:sp>
      <p:sp>
        <p:nvSpPr>
          <p:cNvPr id="4" name="TextBox 4"/>
          <p:cNvSpPr txBox="1"/>
          <p:nvPr/>
        </p:nvSpPr>
        <p:spPr>
          <a:xfrm>
            <a:off x="-2708365" y="406943"/>
            <a:ext cx="13441451" cy="821055"/>
          </a:xfrm>
          <a:prstGeom prst="rect">
            <a:avLst/>
          </a:prstGeom>
        </p:spPr>
        <p:txBody>
          <a:bodyPr lIns="0" tIns="0" rIns="0" bIns="0" rtlCol="0" anchor="t">
            <a:spAutoFit/>
          </a:bodyPr>
          <a:lstStyle/>
          <a:p>
            <a:pPr algn="ctr">
              <a:lnSpc>
                <a:spcPts val="6719"/>
              </a:lnSpc>
            </a:pPr>
            <a:r>
              <a:rPr lang="en-US" sz="4000" u="sng" dirty="0">
                <a:solidFill>
                  <a:srgbClr val="593C8F"/>
                </a:solidFill>
                <a:latin typeface="League Spartan"/>
              </a:rPr>
              <a:t>STUDENT DASHBOARD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Freeform 3"/>
          <p:cNvSpPr/>
          <p:nvPr/>
        </p:nvSpPr>
        <p:spPr>
          <a:xfrm>
            <a:off x="1756799" y="1617401"/>
            <a:ext cx="15163335" cy="7640899"/>
          </a:xfrm>
          <a:custGeom>
            <a:avLst/>
            <a:gdLst/>
            <a:ahLst/>
            <a:cxnLst/>
            <a:rect l="l" t="t" r="r" b="b"/>
            <a:pathLst>
              <a:path w="15163335" h="7640899">
                <a:moveTo>
                  <a:pt x="0" y="0"/>
                </a:moveTo>
                <a:lnTo>
                  <a:pt x="15163335" y="0"/>
                </a:lnTo>
                <a:lnTo>
                  <a:pt x="15163335" y="7640899"/>
                </a:lnTo>
                <a:lnTo>
                  <a:pt x="0" y="7640899"/>
                </a:lnTo>
                <a:lnTo>
                  <a:pt x="0" y="0"/>
                </a:lnTo>
                <a:close/>
              </a:path>
            </a:pathLst>
          </a:custGeom>
          <a:blipFill>
            <a:blip r:embed="rId3"/>
            <a:stretch>
              <a:fillRect/>
            </a:stretch>
          </a:blipFill>
        </p:spPr>
      </p:sp>
      <p:sp>
        <p:nvSpPr>
          <p:cNvPr id="4" name="TextBox 4"/>
          <p:cNvSpPr txBox="1"/>
          <p:nvPr/>
        </p:nvSpPr>
        <p:spPr>
          <a:xfrm>
            <a:off x="1028700" y="207645"/>
            <a:ext cx="5372100" cy="829073"/>
          </a:xfrm>
          <a:prstGeom prst="rect">
            <a:avLst/>
          </a:prstGeom>
        </p:spPr>
        <p:txBody>
          <a:bodyPr wrap="square" lIns="0" tIns="0" rIns="0" bIns="0" rtlCol="0" anchor="t">
            <a:spAutoFit/>
          </a:bodyPr>
          <a:lstStyle/>
          <a:p>
            <a:pPr algn="ctr">
              <a:lnSpc>
                <a:spcPts val="6719"/>
              </a:lnSpc>
            </a:pPr>
            <a:r>
              <a:rPr lang="en-US" sz="4000" u="sng" dirty="0">
                <a:solidFill>
                  <a:srgbClr val="593C8F"/>
                </a:solidFill>
                <a:latin typeface="League Spartan"/>
              </a:rPr>
              <a:t>CLEAN REQUEST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Freeform 3"/>
          <p:cNvSpPr/>
          <p:nvPr/>
        </p:nvSpPr>
        <p:spPr>
          <a:xfrm>
            <a:off x="1478307" y="1824286"/>
            <a:ext cx="15331386" cy="7641738"/>
          </a:xfrm>
          <a:custGeom>
            <a:avLst/>
            <a:gdLst/>
            <a:ahLst/>
            <a:cxnLst/>
            <a:rect l="l" t="t" r="r" b="b"/>
            <a:pathLst>
              <a:path w="15331386" h="7641738">
                <a:moveTo>
                  <a:pt x="0" y="0"/>
                </a:moveTo>
                <a:lnTo>
                  <a:pt x="15331386" y="0"/>
                </a:lnTo>
                <a:lnTo>
                  <a:pt x="15331386" y="7641738"/>
                </a:lnTo>
                <a:lnTo>
                  <a:pt x="0" y="7641738"/>
                </a:lnTo>
                <a:lnTo>
                  <a:pt x="0" y="0"/>
                </a:lnTo>
                <a:close/>
              </a:path>
            </a:pathLst>
          </a:custGeom>
          <a:blipFill>
            <a:blip r:embed="rId3"/>
            <a:stretch>
              <a:fillRect/>
            </a:stretch>
          </a:blipFill>
        </p:spPr>
      </p:sp>
      <p:sp>
        <p:nvSpPr>
          <p:cNvPr id="4" name="TextBox 4"/>
          <p:cNvSpPr txBox="1"/>
          <p:nvPr/>
        </p:nvSpPr>
        <p:spPr>
          <a:xfrm>
            <a:off x="-1876850" y="570548"/>
            <a:ext cx="11517087" cy="821055"/>
          </a:xfrm>
          <a:prstGeom prst="rect">
            <a:avLst/>
          </a:prstGeom>
        </p:spPr>
        <p:txBody>
          <a:bodyPr lIns="0" tIns="0" rIns="0" bIns="0" rtlCol="0" anchor="t">
            <a:spAutoFit/>
          </a:bodyPr>
          <a:lstStyle/>
          <a:p>
            <a:pPr algn="ctr">
              <a:lnSpc>
                <a:spcPts val="6719"/>
              </a:lnSpc>
            </a:pPr>
            <a:r>
              <a:rPr lang="en-US" sz="4000" u="sng" dirty="0">
                <a:solidFill>
                  <a:srgbClr val="593C8F"/>
                </a:solidFill>
                <a:latin typeface="League Spartan"/>
              </a:rPr>
              <a:t>STUDENT FEEDBACK</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Freeform 3"/>
          <p:cNvSpPr/>
          <p:nvPr/>
        </p:nvSpPr>
        <p:spPr>
          <a:xfrm>
            <a:off x="1431656" y="1821925"/>
            <a:ext cx="15424688" cy="7736445"/>
          </a:xfrm>
          <a:custGeom>
            <a:avLst/>
            <a:gdLst/>
            <a:ahLst/>
            <a:cxnLst/>
            <a:rect l="l" t="t" r="r" b="b"/>
            <a:pathLst>
              <a:path w="15424688" h="7736445">
                <a:moveTo>
                  <a:pt x="0" y="0"/>
                </a:moveTo>
                <a:lnTo>
                  <a:pt x="15424688" y="0"/>
                </a:lnTo>
                <a:lnTo>
                  <a:pt x="15424688" y="7736445"/>
                </a:lnTo>
                <a:lnTo>
                  <a:pt x="0" y="7736445"/>
                </a:lnTo>
                <a:lnTo>
                  <a:pt x="0" y="0"/>
                </a:lnTo>
                <a:close/>
              </a:path>
            </a:pathLst>
          </a:custGeom>
          <a:blipFill>
            <a:blip r:embed="rId3"/>
            <a:stretch>
              <a:fillRect/>
            </a:stretch>
          </a:blipFill>
        </p:spPr>
      </p:sp>
      <p:sp>
        <p:nvSpPr>
          <p:cNvPr id="4" name="TextBox 4"/>
          <p:cNvSpPr txBox="1"/>
          <p:nvPr/>
        </p:nvSpPr>
        <p:spPr>
          <a:xfrm>
            <a:off x="470537" y="570548"/>
            <a:ext cx="4517827" cy="821055"/>
          </a:xfrm>
          <a:prstGeom prst="rect">
            <a:avLst/>
          </a:prstGeom>
        </p:spPr>
        <p:txBody>
          <a:bodyPr lIns="0" tIns="0" rIns="0" bIns="0" rtlCol="0" anchor="t">
            <a:spAutoFit/>
          </a:bodyPr>
          <a:lstStyle/>
          <a:p>
            <a:pPr algn="ctr">
              <a:lnSpc>
                <a:spcPts val="6719"/>
              </a:lnSpc>
            </a:pPr>
            <a:r>
              <a:rPr lang="en-US" sz="4000" u="sng" dirty="0">
                <a:solidFill>
                  <a:srgbClr val="593C8F"/>
                </a:solidFill>
                <a:latin typeface="League Spartan"/>
              </a:rPr>
              <a:t>PROFILE PAGE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Freeform 3"/>
          <p:cNvSpPr/>
          <p:nvPr/>
        </p:nvSpPr>
        <p:spPr>
          <a:xfrm>
            <a:off x="1613002" y="1680234"/>
            <a:ext cx="15061995" cy="7578066"/>
          </a:xfrm>
          <a:custGeom>
            <a:avLst/>
            <a:gdLst/>
            <a:ahLst/>
            <a:cxnLst/>
            <a:rect l="l" t="t" r="r" b="b"/>
            <a:pathLst>
              <a:path w="15061995" h="7578066">
                <a:moveTo>
                  <a:pt x="0" y="0"/>
                </a:moveTo>
                <a:lnTo>
                  <a:pt x="15061996" y="0"/>
                </a:lnTo>
                <a:lnTo>
                  <a:pt x="15061996" y="7578066"/>
                </a:lnTo>
                <a:lnTo>
                  <a:pt x="0" y="7578066"/>
                </a:lnTo>
                <a:lnTo>
                  <a:pt x="0" y="0"/>
                </a:lnTo>
                <a:close/>
              </a:path>
            </a:pathLst>
          </a:custGeom>
          <a:blipFill>
            <a:blip r:embed="rId3"/>
            <a:stretch>
              <a:fillRect/>
            </a:stretch>
          </a:blipFill>
        </p:spPr>
      </p:sp>
      <p:sp>
        <p:nvSpPr>
          <p:cNvPr id="4" name="TextBox 4"/>
          <p:cNvSpPr txBox="1"/>
          <p:nvPr/>
        </p:nvSpPr>
        <p:spPr>
          <a:xfrm>
            <a:off x="1028700" y="207645"/>
            <a:ext cx="5279231" cy="821055"/>
          </a:xfrm>
          <a:prstGeom prst="rect">
            <a:avLst/>
          </a:prstGeom>
        </p:spPr>
        <p:txBody>
          <a:bodyPr lIns="0" tIns="0" rIns="0" bIns="0" rtlCol="0" anchor="t">
            <a:spAutoFit/>
          </a:bodyPr>
          <a:lstStyle/>
          <a:p>
            <a:pPr algn="ctr">
              <a:lnSpc>
                <a:spcPts val="6719"/>
              </a:lnSpc>
            </a:pPr>
            <a:r>
              <a:rPr lang="en-US" sz="4000" u="sng" dirty="0">
                <a:solidFill>
                  <a:srgbClr val="593C8F"/>
                </a:solidFill>
                <a:latin typeface="League Spartan"/>
              </a:rPr>
              <a:t>UPDATE</a:t>
            </a:r>
            <a:r>
              <a:rPr lang="en-US" sz="4800" u="sng" dirty="0">
                <a:solidFill>
                  <a:srgbClr val="593C8F"/>
                </a:solidFill>
                <a:latin typeface="League Spartan"/>
              </a:rPr>
              <a:t> </a:t>
            </a:r>
            <a:r>
              <a:rPr lang="en-US" sz="4000" u="sng" dirty="0">
                <a:solidFill>
                  <a:srgbClr val="593C8F"/>
                </a:solidFill>
                <a:latin typeface="League Spartan"/>
              </a:rPr>
              <a:t>PROFILE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grpSp>
        <p:nvGrpSpPr>
          <p:cNvPr id="3" name="Group 3"/>
          <p:cNvGrpSpPr/>
          <p:nvPr/>
        </p:nvGrpSpPr>
        <p:grpSpPr>
          <a:xfrm>
            <a:off x="388296" y="2229993"/>
            <a:ext cx="17633889" cy="2913507"/>
            <a:chOff x="0" y="0"/>
            <a:chExt cx="4644316" cy="767343"/>
          </a:xfrm>
        </p:grpSpPr>
        <p:sp>
          <p:nvSpPr>
            <p:cNvPr id="4" name="Freeform 4"/>
            <p:cNvSpPr/>
            <p:nvPr/>
          </p:nvSpPr>
          <p:spPr>
            <a:xfrm>
              <a:off x="0" y="0"/>
              <a:ext cx="4644317" cy="767343"/>
            </a:xfrm>
            <a:custGeom>
              <a:avLst/>
              <a:gdLst/>
              <a:ahLst/>
              <a:cxnLst/>
              <a:rect l="l" t="t" r="r" b="b"/>
              <a:pathLst>
                <a:path w="4644317" h="767343">
                  <a:moveTo>
                    <a:pt x="0" y="0"/>
                  </a:moveTo>
                  <a:lnTo>
                    <a:pt x="4644317" y="0"/>
                  </a:lnTo>
                  <a:lnTo>
                    <a:pt x="4644317" y="767343"/>
                  </a:lnTo>
                  <a:lnTo>
                    <a:pt x="0" y="767343"/>
                  </a:lnTo>
                  <a:close/>
                </a:path>
              </a:pathLst>
            </a:custGeom>
            <a:solidFill>
              <a:srgbClr val="593C8F"/>
            </a:solidFill>
          </p:spPr>
        </p:sp>
        <p:sp>
          <p:nvSpPr>
            <p:cNvPr id="5" name="TextBox 5"/>
            <p:cNvSpPr txBox="1"/>
            <p:nvPr/>
          </p:nvSpPr>
          <p:spPr>
            <a:xfrm>
              <a:off x="0" y="-47625"/>
              <a:ext cx="4644316" cy="814968"/>
            </a:xfrm>
            <a:prstGeom prst="rect">
              <a:avLst/>
            </a:prstGeom>
          </p:spPr>
          <p:txBody>
            <a:bodyPr lIns="50800" tIns="50800" rIns="50800" bIns="50800" rtlCol="0" anchor="ctr"/>
            <a:lstStyle/>
            <a:p>
              <a:pPr algn="ctr">
                <a:lnSpc>
                  <a:spcPts val="2659"/>
                </a:lnSpc>
              </a:pPr>
              <a:endParaRPr/>
            </a:p>
          </p:txBody>
        </p:sp>
      </p:grpSp>
      <p:grpSp>
        <p:nvGrpSpPr>
          <p:cNvPr id="6" name="Group 6"/>
          <p:cNvGrpSpPr>
            <a:grpSpLocks noChangeAspect="1"/>
          </p:cNvGrpSpPr>
          <p:nvPr/>
        </p:nvGrpSpPr>
        <p:grpSpPr>
          <a:xfrm>
            <a:off x="861215" y="3422242"/>
            <a:ext cx="2837862" cy="2930944"/>
            <a:chOff x="0" y="0"/>
            <a:chExt cx="6350000" cy="6558280"/>
          </a:xfrm>
        </p:grpSpPr>
        <p:sp>
          <p:nvSpPr>
            <p:cNvPr id="7" name="Freeform 7"/>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t="-14228" b="-14228"/>
              </a:stretch>
            </a:blipFill>
          </p:spPr>
        </p:sp>
        <p:sp>
          <p:nvSpPr>
            <p:cNvPr id="8" name="Freeform 8"/>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DE59"/>
            </a:solidFill>
          </p:spPr>
        </p:sp>
      </p:grpSp>
      <p:grpSp>
        <p:nvGrpSpPr>
          <p:cNvPr id="9" name="Group 9"/>
          <p:cNvGrpSpPr>
            <a:grpSpLocks noChangeAspect="1"/>
          </p:cNvGrpSpPr>
          <p:nvPr/>
        </p:nvGrpSpPr>
        <p:grpSpPr>
          <a:xfrm>
            <a:off x="5465244" y="3430443"/>
            <a:ext cx="2823319" cy="2915924"/>
            <a:chOff x="0" y="0"/>
            <a:chExt cx="6350000" cy="6558280"/>
          </a:xfrm>
        </p:grpSpPr>
        <p:sp>
          <p:nvSpPr>
            <p:cNvPr id="10" name="Freeform 10"/>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1440" r="-1440"/>
              </a:stretch>
            </a:blipFill>
          </p:spPr>
        </p:sp>
        <p:sp>
          <p:nvSpPr>
            <p:cNvPr id="11" name="Freeform 11"/>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DE59"/>
            </a:solidFill>
          </p:spPr>
        </p:sp>
      </p:grpSp>
      <p:grpSp>
        <p:nvGrpSpPr>
          <p:cNvPr id="12" name="Group 12"/>
          <p:cNvGrpSpPr>
            <a:grpSpLocks noChangeAspect="1"/>
          </p:cNvGrpSpPr>
          <p:nvPr/>
        </p:nvGrpSpPr>
        <p:grpSpPr>
          <a:xfrm>
            <a:off x="10046790" y="3568304"/>
            <a:ext cx="2696439" cy="2784882"/>
            <a:chOff x="0" y="0"/>
            <a:chExt cx="6350000" cy="6558280"/>
          </a:xfrm>
        </p:grpSpPr>
        <p:sp>
          <p:nvSpPr>
            <p:cNvPr id="13" name="Freeform 13"/>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t="-3517" b="-3517"/>
              </a:stretch>
            </a:blipFill>
          </p:spPr>
        </p:sp>
        <p:sp>
          <p:nvSpPr>
            <p:cNvPr id="14" name="Freeform 14"/>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DE59"/>
            </a:solidFill>
          </p:spPr>
        </p:sp>
      </p:grpSp>
      <p:grpSp>
        <p:nvGrpSpPr>
          <p:cNvPr id="15" name="Group 15"/>
          <p:cNvGrpSpPr>
            <a:grpSpLocks noChangeAspect="1"/>
          </p:cNvGrpSpPr>
          <p:nvPr/>
        </p:nvGrpSpPr>
        <p:grpSpPr>
          <a:xfrm>
            <a:off x="14505354" y="3609203"/>
            <a:ext cx="2617239" cy="2703084"/>
            <a:chOff x="0" y="0"/>
            <a:chExt cx="6350000" cy="6558280"/>
          </a:xfrm>
        </p:grpSpPr>
        <p:sp>
          <p:nvSpPr>
            <p:cNvPr id="16" name="Freeform 1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8789" r="-8789"/>
              </a:stretch>
            </a:blipFill>
          </p:spPr>
        </p:sp>
        <p:sp>
          <p:nvSpPr>
            <p:cNvPr id="17" name="Freeform 1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DE59"/>
            </a:solidFill>
          </p:spPr>
        </p:sp>
      </p:grpSp>
      <p:sp>
        <p:nvSpPr>
          <p:cNvPr id="18" name="TextBox 18"/>
          <p:cNvSpPr txBox="1"/>
          <p:nvPr/>
        </p:nvSpPr>
        <p:spPr>
          <a:xfrm>
            <a:off x="-462972" y="579830"/>
            <a:ext cx="7278998" cy="812016"/>
          </a:xfrm>
          <a:prstGeom prst="rect">
            <a:avLst/>
          </a:prstGeom>
        </p:spPr>
        <p:txBody>
          <a:bodyPr lIns="0" tIns="0" rIns="0" bIns="0" rtlCol="0" anchor="t">
            <a:spAutoFit/>
          </a:bodyPr>
          <a:lstStyle/>
          <a:p>
            <a:pPr algn="ctr">
              <a:lnSpc>
                <a:spcPts val="6693"/>
              </a:lnSpc>
              <a:spcBef>
                <a:spcPct val="0"/>
              </a:spcBef>
            </a:pPr>
            <a:r>
              <a:rPr lang="en-US" sz="4780" u="sng">
                <a:solidFill>
                  <a:srgbClr val="593C8F"/>
                </a:solidFill>
                <a:latin typeface="League Spartan"/>
              </a:rPr>
              <a:t>TEAM MEMBERS</a:t>
            </a:r>
          </a:p>
        </p:txBody>
      </p:sp>
      <p:sp>
        <p:nvSpPr>
          <p:cNvPr id="19" name="TextBox 19"/>
          <p:cNvSpPr txBox="1"/>
          <p:nvPr/>
        </p:nvSpPr>
        <p:spPr>
          <a:xfrm>
            <a:off x="-462972" y="6461109"/>
            <a:ext cx="5928217" cy="952574"/>
          </a:xfrm>
          <a:prstGeom prst="rect">
            <a:avLst/>
          </a:prstGeom>
        </p:spPr>
        <p:txBody>
          <a:bodyPr lIns="0" tIns="0" rIns="0" bIns="0" rtlCol="0" anchor="t">
            <a:spAutoFit/>
          </a:bodyPr>
          <a:lstStyle/>
          <a:p>
            <a:pPr algn="ctr">
              <a:lnSpc>
                <a:spcPts val="3670"/>
              </a:lnSpc>
            </a:pPr>
            <a:r>
              <a:rPr lang="en-US" sz="2622">
                <a:solidFill>
                  <a:srgbClr val="000000"/>
                </a:solidFill>
                <a:latin typeface="Times New Roman"/>
              </a:rPr>
              <a:t>K.TEJA SHANTI KUMAR</a:t>
            </a:r>
          </a:p>
          <a:p>
            <a:pPr algn="ctr">
              <a:lnSpc>
                <a:spcPts val="3670"/>
              </a:lnSpc>
              <a:spcBef>
                <a:spcPct val="0"/>
              </a:spcBef>
            </a:pPr>
            <a:r>
              <a:rPr lang="en-US" sz="2622">
                <a:solidFill>
                  <a:srgbClr val="000000"/>
                </a:solidFill>
                <a:latin typeface="Times New Roman"/>
              </a:rPr>
              <a:t>2580228</a:t>
            </a:r>
          </a:p>
        </p:txBody>
      </p:sp>
      <p:sp>
        <p:nvSpPr>
          <p:cNvPr id="20" name="TextBox 20"/>
          <p:cNvSpPr txBox="1"/>
          <p:nvPr/>
        </p:nvSpPr>
        <p:spPr>
          <a:xfrm>
            <a:off x="8867370" y="6461109"/>
            <a:ext cx="5055278" cy="952657"/>
          </a:xfrm>
          <a:prstGeom prst="rect">
            <a:avLst/>
          </a:prstGeom>
        </p:spPr>
        <p:txBody>
          <a:bodyPr lIns="0" tIns="0" rIns="0" bIns="0" rtlCol="0" anchor="t">
            <a:spAutoFit/>
          </a:bodyPr>
          <a:lstStyle/>
          <a:p>
            <a:pPr algn="ctr">
              <a:lnSpc>
                <a:spcPts val="3666"/>
              </a:lnSpc>
            </a:pPr>
            <a:r>
              <a:rPr lang="en-US" sz="2618">
                <a:solidFill>
                  <a:srgbClr val="000000"/>
                </a:solidFill>
                <a:latin typeface="Times New Roman"/>
              </a:rPr>
              <a:t>MAHAMMAD SHAHEDA</a:t>
            </a:r>
          </a:p>
          <a:p>
            <a:pPr algn="ctr">
              <a:lnSpc>
                <a:spcPts val="3666"/>
              </a:lnSpc>
              <a:spcBef>
                <a:spcPct val="0"/>
              </a:spcBef>
            </a:pPr>
            <a:r>
              <a:rPr lang="en-US" sz="2618">
                <a:solidFill>
                  <a:srgbClr val="000000"/>
                </a:solidFill>
                <a:latin typeface="Times New Roman"/>
              </a:rPr>
              <a:t>2579690</a:t>
            </a:r>
          </a:p>
        </p:txBody>
      </p:sp>
      <p:sp>
        <p:nvSpPr>
          <p:cNvPr id="21" name="TextBox 21"/>
          <p:cNvSpPr txBox="1"/>
          <p:nvPr/>
        </p:nvSpPr>
        <p:spPr>
          <a:xfrm>
            <a:off x="4053933" y="6461109"/>
            <a:ext cx="5653881" cy="1438197"/>
          </a:xfrm>
          <a:prstGeom prst="rect">
            <a:avLst/>
          </a:prstGeom>
        </p:spPr>
        <p:txBody>
          <a:bodyPr lIns="0" tIns="0" rIns="0" bIns="0" rtlCol="0" anchor="t">
            <a:spAutoFit/>
          </a:bodyPr>
          <a:lstStyle/>
          <a:p>
            <a:pPr algn="ctr">
              <a:lnSpc>
                <a:spcPts val="3679"/>
              </a:lnSpc>
            </a:pPr>
            <a:r>
              <a:rPr lang="en-US" sz="2628">
                <a:solidFill>
                  <a:srgbClr val="000000"/>
                </a:solidFill>
                <a:latin typeface="Times New Roman"/>
              </a:rPr>
              <a:t>KOVVURI SAI SUDHA</a:t>
            </a:r>
          </a:p>
          <a:p>
            <a:pPr algn="ctr">
              <a:lnSpc>
                <a:spcPts val="3679"/>
              </a:lnSpc>
            </a:pPr>
            <a:r>
              <a:rPr lang="en-US" sz="2628">
                <a:solidFill>
                  <a:srgbClr val="000000"/>
                </a:solidFill>
                <a:latin typeface="Times New Roman"/>
              </a:rPr>
              <a:t>2580217</a:t>
            </a:r>
          </a:p>
          <a:p>
            <a:pPr algn="ctr">
              <a:lnSpc>
                <a:spcPts val="3679"/>
              </a:lnSpc>
              <a:spcBef>
                <a:spcPct val="0"/>
              </a:spcBef>
            </a:pPr>
            <a:endParaRPr lang="en-US" sz="2628">
              <a:solidFill>
                <a:srgbClr val="000000"/>
              </a:solidFill>
              <a:latin typeface="Times New Roman"/>
            </a:endParaRPr>
          </a:p>
        </p:txBody>
      </p:sp>
      <p:sp>
        <p:nvSpPr>
          <p:cNvPr id="22" name="TextBox 22"/>
          <p:cNvSpPr txBox="1"/>
          <p:nvPr/>
        </p:nvSpPr>
        <p:spPr>
          <a:xfrm>
            <a:off x="12812336" y="6461109"/>
            <a:ext cx="6276690" cy="970398"/>
          </a:xfrm>
          <a:prstGeom prst="rect">
            <a:avLst/>
          </a:prstGeom>
        </p:spPr>
        <p:txBody>
          <a:bodyPr lIns="0" tIns="0" rIns="0" bIns="0" rtlCol="0" anchor="t">
            <a:spAutoFit/>
          </a:bodyPr>
          <a:lstStyle/>
          <a:p>
            <a:pPr algn="ctr">
              <a:lnSpc>
                <a:spcPts val="3738"/>
              </a:lnSpc>
            </a:pPr>
            <a:r>
              <a:rPr lang="en-US" sz="2670">
                <a:solidFill>
                  <a:srgbClr val="000000"/>
                </a:solidFill>
                <a:latin typeface="Times New Roman"/>
              </a:rPr>
              <a:t>MANORANJAN MALLICK</a:t>
            </a:r>
          </a:p>
          <a:p>
            <a:pPr algn="ctr">
              <a:lnSpc>
                <a:spcPts val="3738"/>
              </a:lnSpc>
              <a:spcBef>
                <a:spcPct val="0"/>
              </a:spcBef>
            </a:pPr>
            <a:r>
              <a:rPr lang="en-US" sz="2670">
                <a:solidFill>
                  <a:srgbClr val="000000"/>
                </a:solidFill>
                <a:latin typeface="Times New Roman"/>
              </a:rPr>
              <a:t>2580166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Freeform 3"/>
          <p:cNvSpPr/>
          <p:nvPr/>
        </p:nvSpPr>
        <p:spPr>
          <a:xfrm>
            <a:off x="1692362" y="1909420"/>
            <a:ext cx="14903275" cy="7591356"/>
          </a:xfrm>
          <a:custGeom>
            <a:avLst/>
            <a:gdLst/>
            <a:ahLst/>
            <a:cxnLst/>
            <a:rect l="l" t="t" r="r" b="b"/>
            <a:pathLst>
              <a:path w="14903275" h="7591356">
                <a:moveTo>
                  <a:pt x="0" y="0"/>
                </a:moveTo>
                <a:lnTo>
                  <a:pt x="14903276" y="0"/>
                </a:lnTo>
                <a:lnTo>
                  <a:pt x="14903276" y="7591356"/>
                </a:lnTo>
                <a:lnTo>
                  <a:pt x="0" y="7591356"/>
                </a:lnTo>
                <a:lnTo>
                  <a:pt x="0" y="0"/>
                </a:lnTo>
                <a:close/>
              </a:path>
            </a:pathLst>
          </a:custGeom>
          <a:blipFill>
            <a:blip r:embed="rId3"/>
            <a:stretch>
              <a:fillRect/>
            </a:stretch>
          </a:blipFill>
        </p:spPr>
      </p:sp>
      <p:sp>
        <p:nvSpPr>
          <p:cNvPr id="4" name="TextBox 4"/>
          <p:cNvSpPr txBox="1"/>
          <p:nvPr/>
        </p:nvSpPr>
        <p:spPr>
          <a:xfrm>
            <a:off x="705948" y="570548"/>
            <a:ext cx="5519976" cy="821055"/>
          </a:xfrm>
          <a:prstGeom prst="rect">
            <a:avLst/>
          </a:prstGeom>
        </p:spPr>
        <p:txBody>
          <a:bodyPr lIns="0" tIns="0" rIns="0" bIns="0" rtlCol="0" anchor="t">
            <a:spAutoFit/>
          </a:bodyPr>
          <a:lstStyle/>
          <a:p>
            <a:pPr algn="ctr">
              <a:lnSpc>
                <a:spcPts val="6719"/>
              </a:lnSpc>
            </a:pPr>
            <a:r>
              <a:rPr lang="en-US" sz="4000" u="sng" dirty="0">
                <a:solidFill>
                  <a:srgbClr val="593C8F"/>
                </a:solidFill>
                <a:latin typeface="League Spartan"/>
              </a:rPr>
              <a:t>AFTER</a:t>
            </a:r>
            <a:r>
              <a:rPr lang="en-US" sz="4800" u="sng" dirty="0">
                <a:solidFill>
                  <a:srgbClr val="593C8F"/>
                </a:solidFill>
                <a:latin typeface="League Spartan"/>
              </a:rPr>
              <a:t> </a:t>
            </a:r>
            <a:r>
              <a:rPr lang="en-US" sz="4000" u="sng" dirty="0">
                <a:solidFill>
                  <a:srgbClr val="593C8F"/>
                </a:solidFill>
                <a:latin typeface="League Spartan"/>
              </a:rPr>
              <a:t>UPDATION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Freeform 3"/>
          <p:cNvSpPr/>
          <p:nvPr/>
        </p:nvSpPr>
        <p:spPr>
          <a:xfrm>
            <a:off x="1902692" y="1858588"/>
            <a:ext cx="14482617" cy="7399712"/>
          </a:xfrm>
          <a:custGeom>
            <a:avLst/>
            <a:gdLst/>
            <a:ahLst/>
            <a:cxnLst/>
            <a:rect l="l" t="t" r="r" b="b"/>
            <a:pathLst>
              <a:path w="14482617" h="7399712">
                <a:moveTo>
                  <a:pt x="0" y="0"/>
                </a:moveTo>
                <a:lnTo>
                  <a:pt x="14482616" y="0"/>
                </a:lnTo>
                <a:lnTo>
                  <a:pt x="14482616" y="7399712"/>
                </a:lnTo>
                <a:lnTo>
                  <a:pt x="0" y="7399712"/>
                </a:lnTo>
                <a:lnTo>
                  <a:pt x="0" y="0"/>
                </a:lnTo>
                <a:close/>
              </a:path>
            </a:pathLst>
          </a:custGeom>
          <a:blipFill>
            <a:blip r:embed="rId3"/>
            <a:stretch>
              <a:fillRect/>
            </a:stretch>
          </a:blipFill>
        </p:spPr>
      </p:sp>
      <p:sp>
        <p:nvSpPr>
          <p:cNvPr id="4" name="TextBox 4"/>
          <p:cNvSpPr txBox="1"/>
          <p:nvPr/>
        </p:nvSpPr>
        <p:spPr>
          <a:xfrm>
            <a:off x="1189792" y="570548"/>
            <a:ext cx="6737985" cy="821055"/>
          </a:xfrm>
          <a:prstGeom prst="rect">
            <a:avLst/>
          </a:prstGeom>
        </p:spPr>
        <p:txBody>
          <a:bodyPr lIns="0" tIns="0" rIns="0" bIns="0" rtlCol="0" anchor="t">
            <a:spAutoFit/>
          </a:bodyPr>
          <a:lstStyle/>
          <a:p>
            <a:pPr algn="ctr">
              <a:lnSpc>
                <a:spcPts val="6719"/>
              </a:lnSpc>
            </a:pPr>
            <a:r>
              <a:rPr lang="en-US" sz="4000" u="sng" dirty="0">
                <a:solidFill>
                  <a:srgbClr val="593C8F"/>
                </a:solidFill>
                <a:latin typeface="League Spartan"/>
              </a:rPr>
              <a:t>CHANGE PASSWORD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Freeform 3"/>
          <p:cNvSpPr/>
          <p:nvPr/>
        </p:nvSpPr>
        <p:spPr>
          <a:xfrm>
            <a:off x="1260006" y="2046123"/>
            <a:ext cx="15767988" cy="7702597"/>
          </a:xfrm>
          <a:custGeom>
            <a:avLst/>
            <a:gdLst/>
            <a:ahLst/>
            <a:cxnLst/>
            <a:rect l="l" t="t" r="r" b="b"/>
            <a:pathLst>
              <a:path w="15767988" h="7702597">
                <a:moveTo>
                  <a:pt x="0" y="0"/>
                </a:moveTo>
                <a:lnTo>
                  <a:pt x="15767988" y="0"/>
                </a:lnTo>
                <a:lnTo>
                  <a:pt x="15767988" y="7702597"/>
                </a:lnTo>
                <a:lnTo>
                  <a:pt x="0" y="7702597"/>
                </a:lnTo>
                <a:lnTo>
                  <a:pt x="0" y="0"/>
                </a:lnTo>
                <a:close/>
              </a:path>
            </a:pathLst>
          </a:custGeom>
          <a:blipFill>
            <a:blip r:embed="rId3"/>
            <a:stretch>
              <a:fillRect t="-1511" b="-1511"/>
            </a:stretch>
          </a:blipFill>
        </p:spPr>
      </p:sp>
      <p:sp>
        <p:nvSpPr>
          <p:cNvPr id="4" name="TextBox 4"/>
          <p:cNvSpPr txBox="1"/>
          <p:nvPr/>
        </p:nvSpPr>
        <p:spPr>
          <a:xfrm>
            <a:off x="1028700" y="570548"/>
            <a:ext cx="4437936" cy="821055"/>
          </a:xfrm>
          <a:prstGeom prst="rect">
            <a:avLst/>
          </a:prstGeom>
        </p:spPr>
        <p:txBody>
          <a:bodyPr lIns="0" tIns="0" rIns="0" bIns="0" rtlCol="0" anchor="t">
            <a:spAutoFit/>
          </a:bodyPr>
          <a:lstStyle/>
          <a:p>
            <a:pPr algn="ctr">
              <a:lnSpc>
                <a:spcPts val="6719"/>
              </a:lnSpc>
            </a:pPr>
            <a:r>
              <a:rPr lang="en-US" sz="4000" u="sng" dirty="0">
                <a:solidFill>
                  <a:srgbClr val="593C8F"/>
                </a:solidFill>
                <a:latin typeface="League Spartan"/>
              </a:rPr>
              <a:t>ADMIN LOGIN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4" name="TextBox 4"/>
          <p:cNvSpPr txBox="1"/>
          <p:nvPr/>
        </p:nvSpPr>
        <p:spPr>
          <a:xfrm>
            <a:off x="617683" y="425964"/>
            <a:ext cx="7121962" cy="821055"/>
          </a:xfrm>
          <a:prstGeom prst="rect">
            <a:avLst/>
          </a:prstGeom>
        </p:spPr>
        <p:txBody>
          <a:bodyPr lIns="0" tIns="0" rIns="0" bIns="0" rtlCol="0" anchor="t">
            <a:spAutoFit/>
          </a:bodyPr>
          <a:lstStyle/>
          <a:p>
            <a:pPr algn="ctr">
              <a:lnSpc>
                <a:spcPts val="6719"/>
              </a:lnSpc>
            </a:pPr>
            <a:r>
              <a:rPr lang="en-US" sz="4000" u="sng" dirty="0">
                <a:solidFill>
                  <a:srgbClr val="593C8F"/>
                </a:solidFill>
                <a:latin typeface="League Spartan"/>
              </a:rPr>
              <a:t>ADMIN REGISTRATION</a:t>
            </a:r>
          </a:p>
        </p:txBody>
      </p:sp>
      <p:pic>
        <p:nvPicPr>
          <p:cNvPr id="6" name="Picture 5">
            <a:extLst>
              <a:ext uri="{FF2B5EF4-FFF2-40B4-BE49-F238E27FC236}">
                <a16:creationId xmlns:a16="http://schemas.microsoft.com/office/drawing/2014/main" id="{415B1145-8045-94E8-EBF1-14A13FAF8A6C}"/>
              </a:ext>
            </a:extLst>
          </p:cNvPr>
          <p:cNvPicPr>
            <a:picLocks noChangeAspect="1"/>
          </p:cNvPicPr>
          <p:nvPr/>
        </p:nvPicPr>
        <p:blipFill>
          <a:blip r:embed="rId3"/>
          <a:stretch>
            <a:fillRect/>
          </a:stretch>
        </p:blipFill>
        <p:spPr>
          <a:xfrm>
            <a:off x="1905000" y="1866900"/>
            <a:ext cx="14683249" cy="7239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Freeform 3"/>
          <p:cNvSpPr/>
          <p:nvPr/>
        </p:nvSpPr>
        <p:spPr>
          <a:xfrm>
            <a:off x="1678015" y="1923456"/>
            <a:ext cx="14931969" cy="7617638"/>
          </a:xfrm>
          <a:custGeom>
            <a:avLst/>
            <a:gdLst/>
            <a:ahLst/>
            <a:cxnLst/>
            <a:rect l="l" t="t" r="r" b="b"/>
            <a:pathLst>
              <a:path w="14931969" h="7617638">
                <a:moveTo>
                  <a:pt x="0" y="0"/>
                </a:moveTo>
                <a:lnTo>
                  <a:pt x="14931970" y="0"/>
                </a:lnTo>
                <a:lnTo>
                  <a:pt x="14931970" y="7617638"/>
                </a:lnTo>
                <a:lnTo>
                  <a:pt x="0" y="7617638"/>
                </a:lnTo>
                <a:lnTo>
                  <a:pt x="0" y="0"/>
                </a:lnTo>
                <a:close/>
              </a:path>
            </a:pathLst>
          </a:custGeom>
          <a:blipFill>
            <a:blip r:embed="rId3"/>
            <a:stretch>
              <a:fillRect/>
            </a:stretch>
          </a:blipFill>
        </p:spPr>
      </p:sp>
      <p:sp>
        <p:nvSpPr>
          <p:cNvPr id="4" name="TextBox 4"/>
          <p:cNvSpPr txBox="1"/>
          <p:nvPr/>
        </p:nvSpPr>
        <p:spPr>
          <a:xfrm>
            <a:off x="540214" y="570548"/>
            <a:ext cx="6469142" cy="821055"/>
          </a:xfrm>
          <a:prstGeom prst="rect">
            <a:avLst/>
          </a:prstGeom>
        </p:spPr>
        <p:txBody>
          <a:bodyPr lIns="0" tIns="0" rIns="0" bIns="0" rtlCol="0" anchor="t">
            <a:spAutoFit/>
          </a:bodyPr>
          <a:lstStyle/>
          <a:p>
            <a:pPr algn="ctr">
              <a:lnSpc>
                <a:spcPts val="6719"/>
              </a:lnSpc>
            </a:pPr>
            <a:r>
              <a:rPr lang="en-US" sz="4000" u="sng" dirty="0">
                <a:solidFill>
                  <a:srgbClr val="593C8F"/>
                </a:solidFill>
                <a:latin typeface="League Spartan"/>
              </a:rPr>
              <a:t>ADMIN DASHBOARD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Freeform 3"/>
          <p:cNvSpPr/>
          <p:nvPr/>
        </p:nvSpPr>
        <p:spPr>
          <a:xfrm>
            <a:off x="1554943" y="1739006"/>
            <a:ext cx="15178113" cy="7672062"/>
          </a:xfrm>
          <a:custGeom>
            <a:avLst/>
            <a:gdLst/>
            <a:ahLst/>
            <a:cxnLst/>
            <a:rect l="l" t="t" r="r" b="b"/>
            <a:pathLst>
              <a:path w="15178113" h="7672062">
                <a:moveTo>
                  <a:pt x="0" y="0"/>
                </a:moveTo>
                <a:lnTo>
                  <a:pt x="15178114" y="0"/>
                </a:lnTo>
                <a:lnTo>
                  <a:pt x="15178114" y="7672062"/>
                </a:lnTo>
                <a:lnTo>
                  <a:pt x="0" y="7672062"/>
                </a:lnTo>
                <a:lnTo>
                  <a:pt x="0" y="0"/>
                </a:lnTo>
                <a:close/>
              </a:path>
            </a:pathLst>
          </a:custGeom>
          <a:blipFill>
            <a:blip r:embed="rId3"/>
            <a:stretch>
              <a:fillRect/>
            </a:stretch>
          </a:blipFill>
        </p:spPr>
      </p:sp>
      <p:sp>
        <p:nvSpPr>
          <p:cNvPr id="4" name="TextBox 4"/>
          <p:cNvSpPr txBox="1"/>
          <p:nvPr/>
        </p:nvSpPr>
        <p:spPr>
          <a:xfrm>
            <a:off x="716138" y="570548"/>
            <a:ext cx="6830020" cy="821055"/>
          </a:xfrm>
          <a:prstGeom prst="rect">
            <a:avLst/>
          </a:prstGeom>
        </p:spPr>
        <p:txBody>
          <a:bodyPr lIns="0" tIns="0" rIns="0" bIns="0" rtlCol="0" anchor="t">
            <a:spAutoFit/>
          </a:bodyPr>
          <a:lstStyle/>
          <a:p>
            <a:pPr algn="ctr">
              <a:lnSpc>
                <a:spcPts val="6719"/>
              </a:lnSpc>
            </a:pPr>
            <a:r>
              <a:rPr lang="en-US" sz="4000" u="sng" dirty="0">
                <a:solidFill>
                  <a:srgbClr val="593C8F"/>
                </a:solidFill>
                <a:latin typeface="League Spartan"/>
              </a:rPr>
              <a:t>ALLOT</a:t>
            </a:r>
            <a:r>
              <a:rPr lang="en-US" sz="4800" u="sng" dirty="0">
                <a:solidFill>
                  <a:srgbClr val="593C8F"/>
                </a:solidFill>
                <a:latin typeface="League Spartan"/>
              </a:rPr>
              <a:t> </a:t>
            </a:r>
            <a:r>
              <a:rPr lang="en-US" sz="4000" u="sng" dirty="0">
                <a:solidFill>
                  <a:srgbClr val="593C8F"/>
                </a:solidFill>
                <a:latin typeface="League Spartan"/>
              </a:rPr>
              <a:t>HOUSEKEEPER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Freeform 3"/>
          <p:cNvSpPr/>
          <p:nvPr/>
        </p:nvSpPr>
        <p:spPr>
          <a:xfrm>
            <a:off x="1430290" y="2038782"/>
            <a:ext cx="15427421" cy="7761921"/>
          </a:xfrm>
          <a:custGeom>
            <a:avLst/>
            <a:gdLst/>
            <a:ahLst/>
            <a:cxnLst/>
            <a:rect l="l" t="t" r="r" b="b"/>
            <a:pathLst>
              <a:path w="15427421" h="7761921">
                <a:moveTo>
                  <a:pt x="0" y="0"/>
                </a:moveTo>
                <a:lnTo>
                  <a:pt x="15427420" y="0"/>
                </a:lnTo>
                <a:lnTo>
                  <a:pt x="15427420" y="7761921"/>
                </a:lnTo>
                <a:lnTo>
                  <a:pt x="0" y="7761921"/>
                </a:lnTo>
                <a:lnTo>
                  <a:pt x="0" y="0"/>
                </a:lnTo>
                <a:close/>
              </a:path>
            </a:pathLst>
          </a:custGeom>
          <a:blipFill>
            <a:blip r:embed="rId3"/>
            <a:stretch>
              <a:fillRect/>
            </a:stretch>
          </a:blipFill>
        </p:spPr>
      </p:sp>
      <p:sp>
        <p:nvSpPr>
          <p:cNvPr id="4" name="TextBox 4"/>
          <p:cNvSpPr txBox="1"/>
          <p:nvPr/>
        </p:nvSpPr>
        <p:spPr>
          <a:xfrm>
            <a:off x="669643" y="570548"/>
            <a:ext cx="5687616" cy="821055"/>
          </a:xfrm>
          <a:prstGeom prst="rect">
            <a:avLst/>
          </a:prstGeom>
        </p:spPr>
        <p:txBody>
          <a:bodyPr lIns="0" tIns="0" rIns="0" bIns="0" rtlCol="0" anchor="t">
            <a:spAutoFit/>
          </a:bodyPr>
          <a:lstStyle/>
          <a:p>
            <a:pPr algn="ctr">
              <a:lnSpc>
                <a:spcPts val="6719"/>
              </a:lnSpc>
            </a:pPr>
            <a:r>
              <a:rPr lang="en-US" sz="4000" u="sng" dirty="0">
                <a:solidFill>
                  <a:srgbClr val="593C8F"/>
                </a:solidFill>
                <a:latin typeface="League Spartan"/>
              </a:rPr>
              <a:t>ADMIN FEEDBACK</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Freeform 3"/>
          <p:cNvSpPr/>
          <p:nvPr/>
        </p:nvSpPr>
        <p:spPr>
          <a:xfrm>
            <a:off x="1812849" y="1910204"/>
            <a:ext cx="14985091" cy="7562788"/>
          </a:xfrm>
          <a:custGeom>
            <a:avLst/>
            <a:gdLst/>
            <a:ahLst/>
            <a:cxnLst/>
            <a:rect l="l" t="t" r="r" b="b"/>
            <a:pathLst>
              <a:path w="14985091" h="7562788">
                <a:moveTo>
                  <a:pt x="0" y="0"/>
                </a:moveTo>
                <a:lnTo>
                  <a:pt x="14985091" y="0"/>
                </a:lnTo>
                <a:lnTo>
                  <a:pt x="14985091" y="7562788"/>
                </a:lnTo>
                <a:lnTo>
                  <a:pt x="0" y="7562788"/>
                </a:lnTo>
                <a:lnTo>
                  <a:pt x="0" y="0"/>
                </a:lnTo>
                <a:close/>
              </a:path>
            </a:pathLst>
          </a:custGeom>
          <a:blipFill>
            <a:blip r:embed="rId3"/>
            <a:stretch>
              <a:fillRect/>
            </a:stretch>
          </a:blipFill>
        </p:spPr>
      </p:sp>
      <p:sp>
        <p:nvSpPr>
          <p:cNvPr id="4" name="TextBox 4"/>
          <p:cNvSpPr txBox="1"/>
          <p:nvPr/>
        </p:nvSpPr>
        <p:spPr>
          <a:xfrm>
            <a:off x="672542" y="570548"/>
            <a:ext cx="6109454" cy="821055"/>
          </a:xfrm>
          <a:prstGeom prst="rect">
            <a:avLst/>
          </a:prstGeom>
        </p:spPr>
        <p:txBody>
          <a:bodyPr lIns="0" tIns="0" rIns="0" bIns="0" rtlCol="0" anchor="t">
            <a:spAutoFit/>
          </a:bodyPr>
          <a:lstStyle/>
          <a:p>
            <a:pPr algn="ctr">
              <a:lnSpc>
                <a:spcPts val="6719"/>
              </a:lnSpc>
            </a:pPr>
            <a:r>
              <a:rPr lang="en-US" sz="4000" u="sng" dirty="0">
                <a:solidFill>
                  <a:srgbClr val="593C8F"/>
                </a:solidFill>
                <a:latin typeface="League Spartan"/>
              </a:rPr>
              <a:t>REGISTER STUDENT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Freeform 3"/>
          <p:cNvSpPr/>
          <p:nvPr/>
        </p:nvSpPr>
        <p:spPr>
          <a:xfrm>
            <a:off x="1472346" y="1833321"/>
            <a:ext cx="15343307" cy="7815497"/>
          </a:xfrm>
          <a:custGeom>
            <a:avLst/>
            <a:gdLst/>
            <a:ahLst/>
            <a:cxnLst/>
            <a:rect l="l" t="t" r="r" b="b"/>
            <a:pathLst>
              <a:path w="15343307" h="7815497">
                <a:moveTo>
                  <a:pt x="0" y="0"/>
                </a:moveTo>
                <a:lnTo>
                  <a:pt x="15343308" y="0"/>
                </a:lnTo>
                <a:lnTo>
                  <a:pt x="15343308" y="7815497"/>
                </a:lnTo>
                <a:lnTo>
                  <a:pt x="0" y="7815497"/>
                </a:lnTo>
                <a:lnTo>
                  <a:pt x="0" y="0"/>
                </a:lnTo>
                <a:close/>
              </a:path>
            </a:pathLst>
          </a:custGeom>
          <a:blipFill>
            <a:blip r:embed="rId3"/>
            <a:stretch>
              <a:fillRect/>
            </a:stretch>
          </a:blipFill>
        </p:spPr>
      </p:sp>
      <p:sp>
        <p:nvSpPr>
          <p:cNvPr id="4" name="TextBox 4"/>
          <p:cNvSpPr txBox="1"/>
          <p:nvPr/>
        </p:nvSpPr>
        <p:spPr>
          <a:xfrm>
            <a:off x="700574" y="570548"/>
            <a:ext cx="7811453" cy="821055"/>
          </a:xfrm>
          <a:prstGeom prst="rect">
            <a:avLst/>
          </a:prstGeom>
        </p:spPr>
        <p:txBody>
          <a:bodyPr lIns="0" tIns="0" rIns="0" bIns="0" rtlCol="0" anchor="t">
            <a:spAutoFit/>
          </a:bodyPr>
          <a:lstStyle/>
          <a:p>
            <a:pPr algn="ctr">
              <a:lnSpc>
                <a:spcPts val="6719"/>
              </a:lnSpc>
            </a:pPr>
            <a:r>
              <a:rPr lang="en-US" sz="4000" u="sng" dirty="0">
                <a:solidFill>
                  <a:srgbClr val="593C8F"/>
                </a:solidFill>
                <a:latin typeface="League Spartan"/>
              </a:rPr>
              <a:t>REGISTER HOUSEKEEPER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TextBox 3"/>
          <p:cNvSpPr txBox="1"/>
          <p:nvPr/>
        </p:nvSpPr>
        <p:spPr>
          <a:xfrm>
            <a:off x="790646" y="571817"/>
            <a:ext cx="4590336" cy="828040"/>
          </a:xfrm>
          <a:prstGeom prst="rect">
            <a:avLst/>
          </a:prstGeom>
        </p:spPr>
        <p:txBody>
          <a:bodyPr lIns="0" tIns="0" rIns="0" bIns="0" rtlCol="0" anchor="t">
            <a:spAutoFit/>
          </a:bodyPr>
          <a:lstStyle/>
          <a:p>
            <a:pPr algn="ctr">
              <a:lnSpc>
                <a:spcPts val="6859"/>
              </a:lnSpc>
            </a:pPr>
            <a:r>
              <a:rPr lang="en-US" sz="4000" u="sng" dirty="0">
                <a:solidFill>
                  <a:srgbClr val="593C8F"/>
                </a:solidFill>
                <a:latin typeface="League Spartan"/>
              </a:rPr>
              <a:t>ADVANTAGES</a:t>
            </a:r>
          </a:p>
        </p:txBody>
      </p:sp>
      <p:sp>
        <p:nvSpPr>
          <p:cNvPr id="4" name="TextBox 4"/>
          <p:cNvSpPr txBox="1"/>
          <p:nvPr/>
        </p:nvSpPr>
        <p:spPr>
          <a:xfrm>
            <a:off x="729265" y="1648540"/>
            <a:ext cx="16255435" cy="8193370"/>
          </a:xfrm>
          <a:prstGeom prst="rect">
            <a:avLst/>
          </a:prstGeom>
        </p:spPr>
        <p:txBody>
          <a:bodyPr lIns="0" tIns="0" rIns="0" bIns="0" rtlCol="0" anchor="t">
            <a:spAutoFit/>
          </a:bodyPr>
          <a:lstStyle/>
          <a:p>
            <a:pPr marL="675164" lvl="1" indent="-337582" algn="just">
              <a:lnSpc>
                <a:spcPts val="5097"/>
              </a:lnSpc>
              <a:buFont typeface="Arial"/>
              <a:buChar char="•"/>
            </a:pPr>
            <a:r>
              <a:rPr lang="en-US" sz="3127" dirty="0">
                <a:solidFill>
                  <a:srgbClr val="000000"/>
                </a:solidFill>
                <a:latin typeface="Times New Roman"/>
              </a:rPr>
              <a:t>Effortless Convenience: Easily schedule and manage housekeeping services online, bringing convenience to your doorstep.</a:t>
            </a:r>
          </a:p>
          <a:p>
            <a:pPr marL="675164" lvl="1" indent="-337582" algn="just">
              <a:lnSpc>
                <a:spcPts val="5097"/>
              </a:lnSpc>
              <a:buFont typeface="Arial"/>
              <a:buChar char="•"/>
            </a:pPr>
            <a:r>
              <a:rPr lang="en-US" sz="3127" dirty="0">
                <a:solidFill>
                  <a:srgbClr val="000000"/>
                </a:solidFill>
                <a:latin typeface="Times New Roman"/>
              </a:rPr>
              <a:t>Time-Saving: Free up your valuable time by outsourcing housekeeping tasks, allowing you to focus on what matters most to you.</a:t>
            </a:r>
          </a:p>
          <a:p>
            <a:pPr marL="675164" lvl="1" indent="-337582" algn="just">
              <a:lnSpc>
                <a:spcPts val="5159"/>
              </a:lnSpc>
              <a:buFont typeface="Arial"/>
              <a:buChar char="•"/>
            </a:pPr>
            <a:r>
              <a:rPr lang="en-US" sz="3127" dirty="0">
                <a:solidFill>
                  <a:srgbClr val="000000"/>
                </a:solidFill>
                <a:latin typeface="Times New Roman"/>
              </a:rPr>
              <a:t>Consistent Quality: Enjoy a consistently high standard of cleanliness with regular and reliable housekeeping services.</a:t>
            </a:r>
          </a:p>
          <a:p>
            <a:pPr marL="675164" lvl="1" indent="-337582" algn="just">
              <a:lnSpc>
                <a:spcPts val="5097"/>
              </a:lnSpc>
              <a:buFont typeface="Arial"/>
              <a:buChar char="•"/>
            </a:pPr>
            <a:r>
              <a:rPr lang="en-US" sz="3127" dirty="0">
                <a:solidFill>
                  <a:srgbClr val="000000"/>
                </a:solidFill>
                <a:latin typeface="Times New Roman"/>
              </a:rPr>
              <a:t>Healthy Living Environment: Maintain a healthier living space by eliminating dust, allergens, and bacteria through regular cleaning.</a:t>
            </a:r>
          </a:p>
          <a:p>
            <a:pPr marL="675164" lvl="1" indent="-337582" algn="just">
              <a:lnSpc>
                <a:spcPts val="5097"/>
              </a:lnSpc>
              <a:buFont typeface="Arial"/>
              <a:buChar char="•"/>
            </a:pPr>
            <a:r>
              <a:rPr lang="en-US" sz="3127" dirty="0">
                <a:solidFill>
                  <a:srgbClr val="000000"/>
                </a:solidFill>
                <a:latin typeface="Times New Roman"/>
              </a:rPr>
              <a:t>Reduce Errors: Minimizes scheduling mistakes through active tracking.</a:t>
            </a:r>
          </a:p>
          <a:p>
            <a:pPr marL="675164" lvl="1" indent="-337582" algn="just">
              <a:lnSpc>
                <a:spcPts val="5097"/>
              </a:lnSpc>
              <a:buFont typeface="Arial"/>
              <a:buChar char="•"/>
            </a:pPr>
            <a:r>
              <a:rPr lang="en-US" sz="3127" dirty="0">
                <a:solidFill>
                  <a:srgbClr val="000000"/>
                </a:solidFill>
                <a:latin typeface="Times New Roman"/>
              </a:rPr>
              <a:t>Enhanced Home Aesthetics: A well-maintained home looks more inviting and aesthetically pleasing, creating a positive atmosphere.</a:t>
            </a:r>
          </a:p>
          <a:p>
            <a:pPr algn="just">
              <a:lnSpc>
                <a:spcPts val="4445"/>
              </a:lnSpc>
            </a:pPr>
            <a:endParaRPr lang="en-US" sz="3127" dirty="0">
              <a:solidFill>
                <a:srgbClr val="000000"/>
              </a:solidFill>
              <a:latin typeface="Times New Roman"/>
            </a:endParaRPr>
          </a:p>
          <a:p>
            <a:pPr algn="just">
              <a:lnSpc>
                <a:spcPts val="4445"/>
              </a:lnSpc>
            </a:pPr>
            <a:endParaRPr lang="en-US" sz="3127" dirty="0">
              <a:solidFill>
                <a:srgbClr val="000000"/>
              </a:solidFill>
              <a:latin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grpSp>
        <p:nvGrpSpPr>
          <p:cNvPr id="3" name="Group 3"/>
          <p:cNvGrpSpPr/>
          <p:nvPr/>
        </p:nvGrpSpPr>
        <p:grpSpPr>
          <a:xfrm>
            <a:off x="395489" y="2134678"/>
            <a:ext cx="17580189" cy="3008822"/>
            <a:chOff x="0" y="0"/>
            <a:chExt cx="4630173" cy="792447"/>
          </a:xfrm>
        </p:grpSpPr>
        <p:sp>
          <p:nvSpPr>
            <p:cNvPr id="4" name="Freeform 4"/>
            <p:cNvSpPr/>
            <p:nvPr/>
          </p:nvSpPr>
          <p:spPr>
            <a:xfrm>
              <a:off x="0" y="0"/>
              <a:ext cx="4630173" cy="792447"/>
            </a:xfrm>
            <a:custGeom>
              <a:avLst/>
              <a:gdLst/>
              <a:ahLst/>
              <a:cxnLst/>
              <a:rect l="l" t="t" r="r" b="b"/>
              <a:pathLst>
                <a:path w="4630173" h="792447">
                  <a:moveTo>
                    <a:pt x="0" y="0"/>
                  </a:moveTo>
                  <a:lnTo>
                    <a:pt x="4630173" y="0"/>
                  </a:lnTo>
                  <a:lnTo>
                    <a:pt x="4630173" y="792447"/>
                  </a:lnTo>
                  <a:lnTo>
                    <a:pt x="0" y="792447"/>
                  </a:lnTo>
                  <a:close/>
                </a:path>
              </a:pathLst>
            </a:custGeom>
            <a:solidFill>
              <a:srgbClr val="593C8F"/>
            </a:solidFill>
          </p:spPr>
        </p:sp>
        <p:sp>
          <p:nvSpPr>
            <p:cNvPr id="5" name="TextBox 5"/>
            <p:cNvSpPr txBox="1"/>
            <p:nvPr/>
          </p:nvSpPr>
          <p:spPr>
            <a:xfrm>
              <a:off x="0" y="-47625"/>
              <a:ext cx="4630173" cy="840072"/>
            </a:xfrm>
            <a:prstGeom prst="rect">
              <a:avLst/>
            </a:prstGeom>
          </p:spPr>
          <p:txBody>
            <a:bodyPr lIns="50800" tIns="50800" rIns="50800" bIns="50800" rtlCol="0" anchor="ctr"/>
            <a:lstStyle/>
            <a:p>
              <a:pPr algn="ctr">
                <a:lnSpc>
                  <a:spcPts val="2659"/>
                </a:lnSpc>
              </a:pPr>
              <a:endParaRPr/>
            </a:p>
          </p:txBody>
        </p:sp>
      </p:grpSp>
      <p:grpSp>
        <p:nvGrpSpPr>
          <p:cNvPr id="6" name="Group 6"/>
          <p:cNvGrpSpPr>
            <a:grpSpLocks noChangeAspect="1"/>
          </p:cNvGrpSpPr>
          <p:nvPr/>
        </p:nvGrpSpPr>
        <p:grpSpPr>
          <a:xfrm>
            <a:off x="5437616" y="3446197"/>
            <a:ext cx="2772823" cy="2863772"/>
            <a:chOff x="0" y="0"/>
            <a:chExt cx="6350000" cy="6558280"/>
          </a:xfrm>
        </p:grpSpPr>
        <p:sp>
          <p:nvSpPr>
            <p:cNvPr id="7" name="Freeform 7"/>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t="-14163" b="-14163"/>
              </a:stretch>
            </a:blipFill>
          </p:spPr>
        </p:sp>
        <p:sp>
          <p:nvSpPr>
            <p:cNvPr id="8" name="Freeform 8"/>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DE59"/>
            </a:solidFill>
          </p:spPr>
        </p:sp>
      </p:grpSp>
      <p:grpSp>
        <p:nvGrpSpPr>
          <p:cNvPr id="9" name="Group 9"/>
          <p:cNvGrpSpPr>
            <a:grpSpLocks noChangeAspect="1"/>
          </p:cNvGrpSpPr>
          <p:nvPr/>
        </p:nvGrpSpPr>
        <p:grpSpPr>
          <a:xfrm>
            <a:off x="9629665" y="3450596"/>
            <a:ext cx="2826592" cy="2919304"/>
            <a:chOff x="0" y="0"/>
            <a:chExt cx="6350000" cy="6558280"/>
          </a:xfrm>
        </p:grpSpPr>
        <p:sp>
          <p:nvSpPr>
            <p:cNvPr id="10" name="Freeform 10"/>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1591" r="-1591"/>
              </a:stretch>
            </a:blipFill>
          </p:spPr>
        </p:sp>
        <p:sp>
          <p:nvSpPr>
            <p:cNvPr id="11" name="Freeform 11"/>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DE59"/>
            </a:solidFill>
          </p:spPr>
        </p:sp>
      </p:grpSp>
      <p:grpSp>
        <p:nvGrpSpPr>
          <p:cNvPr id="12" name="Group 12"/>
          <p:cNvGrpSpPr>
            <a:grpSpLocks noChangeAspect="1"/>
          </p:cNvGrpSpPr>
          <p:nvPr/>
        </p:nvGrpSpPr>
        <p:grpSpPr>
          <a:xfrm>
            <a:off x="1195690" y="3446197"/>
            <a:ext cx="2772823" cy="2863772"/>
            <a:chOff x="0" y="0"/>
            <a:chExt cx="6350000" cy="6558280"/>
          </a:xfrm>
        </p:grpSpPr>
        <p:sp>
          <p:nvSpPr>
            <p:cNvPr id="13" name="Freeform 13"/>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t="-12869" b="-32346"/>
              </a:stretch>
            </a:blipFill>
          </p:spPr>
        </p:sp>
        <p:sp>
          <p:nvSpPr>
            <p:cNvPr id="14" name="Freeform 14"/>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DE59"/>
            </a:solidFill>
          </p:spPr>
        </p:sp>
      </p:grpSp>
      <p:grpSp>
        <p:nvGrpSpPr>
          <p:cNvPr id="15" name="Group 15"/>
          <p:cNvGrpSpPr>
            <a:grpSpLocks noChangeAspect="1"/>
          </p:cNvGrpSpPr>
          <p:nvPr/>
        </p:nvGrpSpPr>
        <p:grpSpPr>
          <a:xfrm>
            <a:off x="13873381" y="3446197"/>
            <a:ext cx="2772823" cy="2863772"/>
            <a:chOff x="0" y="0"/>
            <a:chExt cx="6350000" cy="6558280"/>
          </a:xfrm>
        </p:grpSpPr>
        <p:sp>
          <p:nvSpPr>
            <p:cNvPr id="16" name="Freeform 1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1679" r="-1679"/>
              </a:stretch>
            </a:blipFill>
          </p:spPr>
        </p:sp>
        <p:sp>
          <p:nvSpPr>
            <p:cNvPr id="17" name="Freeform 1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DE59"/>
            </a:solidFill>
          </p:spPr>
        </p:sp>
      </p:grpSp>
      <p:sp>
        <p:nvSpPr>
          <p:cNvPr id="18" name="TextBox 18"/>
          <p:cNvSpPr txBox="1"/>
          <p:nvPr/>
        </p:nvSpPr>
        <p:spPr>
          <a:xfrm>
            <a:off x="-606283" y="579830"/>
            <a:ext cx="7278998" cy="812016"/>
          </a:xfrm>
          <a:prstGeom prst="rect">
            <a:avLst/>
          </a:prstGeom>
        </p:spPr>
        <p:txBody>
          <a:bodyPr lIns="0" tIns="0" rIns="0" bIns="0" rtlCol="0" anchor="t">
            <a:spAutoFit/>
          </a:bodyPr>
          <a:lstStyle/>
          <a:p>
            <a:pPr algn="ctr">
              <a:lnSpc>
                <a:spcPts val="6693"/>
              </a:lnSpc>
              <a:spcBef>
                <a:spcPct val="0"/>
              </a:spcBef>
            </a:pPr>
            <a:r>
              <a:rPr lang="en-US" sz="4780" u="sng">
                <a:solidFill>
                  <a:srgbClr val="593C8F"/>
                </a:solidFill>
                <a:latin typeface="League Spartan"/>
              </a:rPr>
              <a:t>TEAM MEMBERS</a:t>
            </a:r>
          </a:p>
        </p:txBody>
      </p:sp>
      <p:sp>
        <p:nvSpPr>
          <p:cNvPr id="19" name="TextBox 19"/>
          <p:cNvSpPr txBox="1"/>
          <p:nvPr/>
        </p:nvSpPr>
        <p:spPr>
          <a:xfrm>
            <a:off x="7701842" y="6426446"/>
            <a:ext cx="6653951" cy="1409857"/>
          </a:xfrm>
          <a:prstGeom prst="rect">
            <a:avLst/>
          </a:prstGeom>
        </p:spPr>
        <p:txBody>
          <a:bodyPr lIns="0" tIns="0" rIns="0" bIns="0" rtlCol="0" anchor="t">
            <a:spAutoFit/>
          </a:bodyPr>
          <a:lstStyle/>
          <a:p>
            <a:pPr algn="ctr">
              <a:lnSpc>
                <a:spcPts val="3666"/>
              </a:lnSpc>
            </a:pPr>
            <a:r>
              <a:rPr lang="en-US" sz="2618">
                <a:solidFill>
                  <a:srgbClr val="000000"/>
                </a:solidFill>
                <a:latin typeface="Times New Roman"/>
              </a:rPr>
              <a:t>MUKULA TAPASVI</a:t>
            </a:r>
          </a:p>
          <a:p>
            <a:pPr algn="ctr">
              <a:lnSpc>
                <a:spcPts val="3666"/>
              </a:lnSpc>
            </a:pPr>
            <a:r>
              <a:rPr lang="en-US" sz="2618">
                <a:solidFill>
                  <a:srgbClr val="000000"/>
                </a:solidFill>
                <a:latin typeface="Times New Roman"/>
              </a:rPr>
              <a:t>2580513</a:t>
            </a:r>
          </a:p>
          <a:p>
            <a:pPr algn="ctr">
              <a:lnSpc>
                <a:spcPts val="3666"/>
              </a:lnSpc>
              <a:spcBef>
                <a:spcPct val="0"/>
              </a:spcBef>
            </a:pPr>
            <a:endParaRPr lang="en-US" sz="2618">
              <a:solidFill>
                <a:srgbClr val="000000"/>
              </a:solidFill>
              <a:latin typeface="Times New Roman"/>
            </a:endParaRPr>
          </a:p>
        </p:txBody>
      </p:sp>
      <p:sp>
        <p:nvSpPr>
          <p:cNvPr id="20" name="TextBox 20"/>
          <p:cNvSpPr txBox="1"/>
          <p:nvPr/>
        </p:nvSpPr>
        <p:spPr>
          <a:xfrm>
            <a:off x="3511196" y="6426446"/>
            <a:ext cx="6625664" cy="952657"/>
          </a:xfrm>
          <a:prstGeom prst="rect">
            <a:avLst/>
          </a:prstGeom>
        </p:spPr>
        <p:txBody>
          <a:bodyPr lIns="0" tIns="0" rIns="0" bIns="0" rtlCol="0" anchor="t">
            <a:spAutoFit/>
          </a:bodyPr>
          <a:lstStyle/>
          <a:p>
            <a:pPr algn="ctr">
              <a:lnSpc>
                <a:spcPts val="3666"/>
              </a:lnSpc>
            </a:pPr>
            <a:r>
              <a:rPr lang="en-US" sz="2618">
                <a:solidFill>
                  <a:srgbClr val="000000"/>
                </a:solidFill>
                <a:latin typeface="Times New Roman"/>
              </a:rPr>
              <a:t>MAYUR REDDY V</a:t>
            </a:r>
          </a:p>
          <a:p>
            <a:pPr algn="ctr">
              <a:lnSpc>
                <a:spcPts val="3666"/>
              </a:lnSpc>
              <a:spcBef>
                <a:spcPct val="0"/>
              </a:spcBef>
            </a:pPr>
            <a:r>
              <a:rPr lang="en-US" sz="2618">
                <a:solidFill>
                  <a:srgbClr val="000000"/>
                </a:solidFill>
                <a:latin typeface="Times New Roman"/>
              </a:rPr>
              <a:t>2579634</a:t>
            </a:r>
          </a:p>
        </p:txBody>
      </p:sp>
      <p:sp>
        <p:nvSpPr>
          <p:cNvPr id="21" name="TextBox 21"/>
          <p:cNvSpPr txBox="1"/>
          <p:nvPr/>
        </p:nvSpPr>
        <p:spPr>
          <a:xfrm>
            <a:off x="-730730" y="6426446"/>
            <a:ext cx="6625664" cy="1409857"/>
          </a:xfrm>
          <a:prstGeom prst="rect">
            <a:avLst/>
          </a:prstGeom>
        </p:spPr>
        <p:txBody>
          <a:bodyPr lIns="0" tIns="0" rIns="0" bIns="0" rtlCol="0" anchor="t">
            <a:spAutoFit/>
          </a:bodyPr>
          <a:lstStyle/>
          <a:p>
            <a:pPr algn="ctr">
              <a:lnSpc>
                <a:spcPts val="3666"/>
              </a:lnSpc>
            </a:pPr>
            <a:r>
              <a:rPr lang="en-US" sz="2618">
                <a:solidFill>
                  <a:srgbClr val="000000"/>
                </a:solidFill>
                <a:latin typeface="Times New Roman"/>
              </a:rPr>
              <a:t>MUPPALA MONISH</a:t>
            </a:r>
          </a:p>
          <a:p>
            <a:pPr algn="ctr">
              <a:lnSpc>
                <a:spcPts val="3666"/>
              </a:lnSpc>
            </a:pPr>
            <a:r>
              <a:rPr lang="en-US" sz="2618">
                <a:solidFill>
                  <a:srgbClr val="000000"/>
                </a:solidFill>
                <a:latin typeface="Times New Roman"/>
              </a:rPr>
              <a:t>2580159</a:t>
            </a:r>
          </a:p>
          <a:p>
            <a:pPr algn="ctr">
              <a:lnSpc>
                <a:spcPts val="3666"/>
              </a:lnSpc>
              <a:spcBef>
                <a:spcPct val="0"/>
              </a:spcBef>
            </a:pPr>
            <a:endParaRPr lang="en-US" sz="2618">
              <a:solidFill>
                <a:srgbClr val="000000"/>
              </a:solidFill>
              <a:latin typeface="Times New Roman"/>
            </a:endParaRPr>
          </a:p>
        </p:txBody>
      </p:sp>
      <p:sp>
        <p:nvSpPr>
          <p:cNvPr id="22" name="TextBox 22"/>
          <p:cNvSpPr txBox="1"/>
          <p:nvPr/>
        </p:nvSpPr>
        <p:spPr>
          <a:xfrm>
            <a:off x="11946960" y="6426446"/>
            <a:ext cx="6625664" cy="952657"/>
          </a:xfrm>
          <a:prstGeom prst="rect">
            <a:avLst/>
          </a:prstGeom>
        </p:spPr>
        <p:txBody>
          <a:bodyPr lIns="0" tIns="0" rIns="0" bIns="0" rtlCol="0" anchor="t">
            <a:spAutoFit/>
          </a:bodyPr>
          <a:lstStyle/>
          <a:p>
            <a:pPr algn="ctr">
              <a:lnSpc>
                <a:spcPts val="3666"/>
              </a:lnSpc>
            </a:pPr>
            <a:r>
              <a:rPr lang="en-US" sz="2618">
                <a:solidFill>
                  <a:srgbClr val="000000"/>
                </a:solidFill>
                <a:latin typeface="Times New Roman"/>
              </a:rPr>
              <a:t>N.GOPI MANIKANTA</a:t>
            </a:r>
          </a:p>
          <a:p>
            <a:pPr algn="ctr">
              <a:lnSpc>
                <a:spcPts val="3666"/>
              </a:lnSpc>
              <a:spcBef>
                <a:spcPct val="0"/>
              </a:spcBef>
            </a:pPr>
            <a:r>
              <a:rPr lang="en-US" sz="2618">
                <a:solidFill>
                  <a:srgbClr val="000000"/>
                </a:solidFill>
                <a:latin typeface="Times New Roman"/>
              </a:rPr>
              <a:t>2579641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TextBox 3"/>
          <p:cNvSpPr txBox="1"/>
          <p:nvPr/>
        </p:nvSpPr>
        <p:spPr>
          <a:xfrm>
            <a:off x="653100" y="570548"/>
            <a:ext cx="4389834" cy="821055"/>
          </a:xfrm>
          <a:prstGeom prst="rect">
            <a:avLst/>
          </a:prstGeom>
        </p:spPr>
        <p:txBody>
          <a:bodyPr lIns="0" tIns="0" rIns="0" bIns="0" rtlCol="0" anchor="t">
            <a:spAutoFit/>
          </a:bodyPr>
          <a:lstStyle/>
          <a:p>
            <a:pPr algn="ctr">
              <a:lnSpc>
                <a:spcPts val="6719"/>
              </a:lnSpc>
            </a:pPr>
            <a:r>
              <a:rPr lang="en-US" sz="4000" u="sng" dirty="0">
                <a:solidFill>
                  <a:srgbClr val="593C8F"/>
                </a:solidFill>
                <a:latin typeface="League Spartan"/>
              </a:rPr>
              <a:t>CONCLUSION</a:t>
            </a:r>
          </a:p>
        </p:txBody>
      </p:sp>
      <p:sp>
        <p:nvSpPr>
          <p:cNvPr id="4" name="TextBox 4"/>
          <p:cNvSpPr txBox="1"/>
          <p:nvPr/>
        </p:nvSpPr>
        <p:spPr>
          <a:xfrm>
            <a:off x="326550" y="1808258"/>
            <a:ext cx="17961450" cy="3666234"/>
          </a:xfrm>
          <a:prstGeom prst="rect">
            <a:avLst/>
          </a:prstGeom>
        </p:spPr>
        <p:txBody>
          <a:bodyPr lIns="0" tIns="0" rIns="0" bIns="0" rtlCol="0" anchor="t">
            <a:spAutoFit/>
          </a:bodyPr>
          <a:lstStyle/>
          <a:p>
            <a:pPr marL="700565" lvl="1" indent="-350283">
              <a:lnSpc>
                <a:spcPts val="5775"/>
              </a:lnSpc>
              <a:buFont typeface="Arial"/>
              <a:buChar char="•"/>
            </a:pPr>
            <a:r>
              <a:rPr lang="en-US" sz="3244">
                <a:solidFill>
                  <a:srgbClr val="000000"/>
                </a:solidFill>
                <a:latin typeface="Times New Roman"/>
              </a:rPr>
              <a:t>Housekeeper Scheduling System is like a helpful assistant for managing cleaning tasks. It makes sure that cleaning happens on time, with the right people and resources.</a:t>
            </a:r>
          </a:p>
          <a:p>
            <a:pPr marL="700565" lvl="1" indent="-350283">
              <a:lnSpc>
                <a:spcPts val="5775"/>
              </a:lnSpc>
              <a:buFont typeface="Arial"/>
              <a:buChar char="•"/>
            </a:pPr>
            <a:r>
              <a:rPr lang="en-US" sz="3244">
                <a:solidFill>
                  <a:srgbClr val="000000"/>
                </a:solidFill>
                <a:latin typeface="Times New Roman"/>
              </a:rPr>
              <a:t>This tool is easy and simplifies tasks for both administrators and students living in hostels.</a:t>
            </a:r>
          </a:p>
          <a:p>
            <a:pPr marL="700565" lvl="1" indent="-350283">
              <a:lnSpc>
                <a:spcPts val="5775"/>
              </a:lnSpc>
              <a:buFont typeface="Arial"/>
              <a:buChar char="•"/>
            </a:pPr>
            <a:r>
              <a:rPr lang="en-US" sz="3244">
                <a:solidFill>
                  <a:srgbClr val="000000"/>
                </a:solidFill>
                <a:latin typeface="Times New Roman"/>
              </a:rPr>
              <a:t>This system contributes to a clean and well-maintained environment by improving coordination among housekeeping staff.</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TextBox 3"/>
          <p:cNvSpPr txBox="1"/>
          <p:nvPr/>
        </p:nvSpPr>
        <p:spPr>
          <a:xfrm>
            <a:off x="5660957" y="4294795"/>
            <a:ext cx="7263970" cy="1525959"/>
          </a:xfrm>
          <a:prstGeom prst="rect">
            <a:avLst/>
          </a:prstGeom>
        </p:spPr>
        <p:txBody>
          <a:bodyPr lIns="0" tIns="0" rIns="0" bIns="0" rtlCol="0" anchor="t">
            <a:spAutoFit/>
          </a:bodyPr>
          <a:lstStyle/>
          <a:p>
            <a:pPr algn="ctr">
              <a:lnSpc>
                <a:spcPts val="12540"/>
              </a:lnSpc>
            </a:pPr>
            <a:r>
              <a:rPr lang="en-US" sz="8957">
                <a:solidFill>
                  <a:srgbClr val="593C8F"/>
                </a:solidFill>
                <a:latin typeface="League Spartan"/>
              </a:rPr>
              <a:t>THANK YOU</a:t>
            </a:r>
          </a:p>
        </p:txBody>
      </p:sp>
      <p:sp>
        <p:nvSpPr>
          <p:cNvPr id="4" name="Freeform 4"/>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0"/>
            <a:ext cx="3086100" cy="10287000"/>
            <a:chOff x="0" y="0"/>
            <a:chExt cx="812800" cy="2709333"/>
          </a:xfrm>
        </p:grpSpPr>
        <p:sp>
          <p:nvSpPr>
            <p:cNvPr id="6" name="Freeform 6"/>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7" name="TextBox 7"/>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499600" cy="102870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sp>
        <p:sp>
          <p:nvSpPr>
            <p:cNvPr id="4" name="TextBox 4"/>
            <p:cNvSpPr txBox="1"/>
            <p:nvPr/>
          </p:nvSpPr>
          <p:spPr>
            <a:xfrm>
              <a:off x="0" y="-47625"/>
              <a:ext cx="2501952" cy="275695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722065" y="1553672"/>
            <a:ext cx="8340914" cy="6714709"/>
          </a:xfrm>
          <a:custGeom>
            <a:avLst/>
            <a:gdLst/>
            <a:ahLst/>
            <a:cxnLst/>
            <a:rect l="l" t="t" r="r" b="b"/>
            <a:pathLst>
              <a:path w="8340914" h="6714709">
                <a:moveTo>
                  <a:pt x="0" y="0"/>
                </a:moveTo>
                <a:lnTo>
                  <a:pt x="8340914" y="0"/>
                </a:lnTo>
                <a:lnTo>
                  <a:pt x="8340914" y="6714708"/>
                </a:lnTo>
                <a:lnTo>
                  <a:pt x="0" y="6714708"/>
                </a:lnTo>
                <a:lnTo>
                  <a:pt x="0" y="0"/>
                </a:lnTo>
                <a:close/>
              </a:path>
            </a:pathLst>
          </a:custGeom>
          <a:blipFill>
            <a:blip r:embed="rId2"/>
            <a:stretch>
              <a:fillRect l="-7548" t="-1523" r="-623"/>
            </a:stretch>
          </a:blipFill>
        </p:spPr>
      </p:sp>
      <p:sp>
        <p:nvSpPr>
          <p:cNvPr id="6" name="TextBox 6"/>
          <p:cNvSpPr txBox="1"/>
          <p:nvPr/>
        </p:nvSpPr>
        <p:spPr>
          <a:xfrm>
            <a:off x="1809437" y="1467947"/>
            <a:ext cx="6417963" cy="738537"/>
          </a:xfrm>
          <a:prstGeom prst="rect">
            <a:avLst/>
          </a:prstGeom>
        </p:spPr>
        <p:txBody>
          <a:bodyPr lIns="0" tIns="0" rIns="0" bIns="0" rtlCol="0" anchor="t">
            <a:spAutoFit/>
          </a:bodyPr>
          <a:lstStyle/>
          <a:p>
            <a:pPr>
              <a:lnSpc>
                <a:spcPts val="6018"/>
              </a:lnSpc>
              <a:spcBef>
                <a:spcPct val="0"/>
              </a:spcBef>
            </a:pPr>
            <a:r>
              <a:rPr lang="en-US" sz="4298">
                <a:solidFill>
                  <a:srgbClr val="FF66C4"/>
                </a:solidFill>
                <a:latin typeface="League Spartan"/>
              </a:rPr>
              <a:t>CONTENT</a:t>
            </a:r>
          </a:p>
        </p:txBody>
      </p:sp>
      <p:sp>
        <p:nvSpPr>
          <p:cNvPr id="7" name="TextBox 7"/>
          <p:cNvSpPr txBox="1"/>
          <p:nvPr/>
        </p:nvSpPr>
        <p:spPr>
          <a:xfrm>
            <a:off x="1028700" y="2528612"/>
            <a:ext cx="8115300" cy="5848709"/>
          </a:xfrm>
          <a:prstGeom prst="rect">
            <a:avLst/>
          </a:prstGeom>
        </p:spPr>
        <p:txBody>
          <a:bodyPr lIns="0" tIns="0" rIns="0" bIns="0" rtlCol="0" anchor="t">
            <a:spAutoFit/>
          </a:bodyPr>
          <a:lstStyle/>
          <a:p>
            <a:pPr marL="887534" lvl="1" indent="-443767">
              <a:lnSpc>
                <a:spcPts val="5755"/>
              </a:lnSpc>
              <a:buFont typeface="Arial"/>
              <a:buChar char="•"/>
            </a:pPr>
            <a:r>
              <a:rPr lang="en-US" sz="4110">
                <a:solidFill>
                  <a:srgbClr val="FFFFFF"/>
                </a:solidFill>
                <a:latin typeface="Times New Roman"/>
              </a:rPr>
              <a:t>Abstract</a:t>
            </a:r>
          </a:p>
          <a:p>
            <a:pPr marL="887534" lvl="1" indent="-443767">
              <a:lnSpc>
                <a:spcPts val="5755"/>
              </a:lnSpc>
              <a:buFont typeface="Arial"/>
              <a:buChar char="•"/>
            </a:pPr>
            <a:r>
              <a:rPr lang="en-US" sz="4110">
                <a:solidFill>
                  <a:srgbClr val="FFFFFF"/>
                </a:solidFill>
                <a:latin typeface="Times New Roman"/>
              </a:rPr>
              <a:t>Purpose</a:t>
            </a:r>
          </a:p>
          <a:p>
            <a:pPr marL="887534" lvl="1" indent="-443767">
              <a:lnSpc>
                <a:spcPts val="5755"/>
              </a:lnSpc>
              <a:buFont typeface="Arial"/>
              <a:buChar char="•"/>
            </a:pPr>
            <a:r>
              <a:rPr lang="en-US" sz="4110">
                <a:solidFill>
                  <a:srgbClr val="FFFFFF"/>
                </a:solidFill>
                <a:latin typeface="Times New Roman"/>
              </a:rPr>
              <a:t>Modules</a:t>
            </a:r>
          </a:p>
          <a:p>
            <a:pPr marL="887534" lvl="1" indent="-443767">
              <a:lnSpc>
                <a:spcPts val="5755"/>
              </a:lnSpc>
              <a:buFont typeface="Arial"/>
              <a:buChar char="•"/>
            </a:pPr>
            <a:r>
              <a:rPr lang="en-US" sz="4110">
                <a:solidFill>
                  <a:srgbClr val="FFFFFF"/>
                </a:solidFill>
                <a:latin typeface="Times New Roman"/>
              </a:rPr>
              <a:t>Technologies used</a:t>
            </a:r>
          </a:p>
          <a:p>
            <a:pPr marL="887534" lvl="1" indent="-443767">
              <a:lnSpc>
                <a:spcPts val="5755"/>
              </a:lnSpc>
              <a:buFont typeface="Arial"/>
              <a:buChar char="•"/>
            </a:pPr>
            <a:r>
              <a:rPr lang="en-US" sz="4110">
                <a:solidFill>
                  <a:srgbClr val="FFFFFF"/>
                </a:solidFill>
                <a:latin typeface="Times New Roman"/>
              </a:rPr>
              <a:t>Project Architecture &amp; Design</a:t>
            </a:r>
          </a:p>
          <a:p>
            <a:pPr marL="887534" lvl="1" indent="-443767">
              <a:lnSpc>
                <a:spcPts val="5755"/>
              </a:lnSpc>
              <a:buFont typeface="Arial"/>
              <a:buChar char="•"/>
            </a:pPr>
            <a:r>
              <a:rPr lang="en-US" sz="4110">
                <a:solidFill>
                  <a:srgbClr val="FFFFFF"/>
                </a:solidFill>
                <a:latin typeface="Times New Roman"/>
              </a:rPr>
              <a:t>Snippets</a:t>
            </a:r>
          </a:p>
          <a:p>
            <a:pPr marL="887534" lvl="1" indent="-443767">
              <a:lnSpc>
                <a:spcPts val="5755"/>
              </a:lnSpc>
              <a:buFont typeface="Arial"/>
              <a:buChar char="•"/>
            </a:pPr>
            <a:r>
              <a:rPr lang="en-US" sz="4110">
                <a:solidFill>
                  <a:srgbClr val="FFFFFF"/>
                </a:solidFill>
                <a:latin typeface="Times New Roman"/>
              </a:rPr>
              <a:t>Advantage</a:t>
            </a:r>
          </a:p>
          <a:p>
            <a:pPr marL="887534" lvl="1" indent="-443767">
              <a:lnSpc>
                <a:spcPts val="5755"/>
              </a:lnSpc>
              <a:buFont typeface="Arial"/>
              <a:buChar char="•"/>
            </a:pPr>
            <a:r>
              <a:rPr lang="en-US" sz="4110">
                <a:solidFill>
                  <a:srgbClr val="FFFFFF"/>
                </a:solidFill>
                <a:latin typeface="Times New Roman"/>
              </a:rPr>
              <a:t>Conclusion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grpSp>
        <p:nvGrpSpPr>
          <p:cNvPr id="3" name="Group 3"/>
          <p:cNvGrpSpPr>
            <a:grpSpLocks noChangeAspect="1"/>
          </p:cNvGrpSpPr>
          <p:nvPr/>
        </p:nvGrpSpPr>
        <p:grpSpPr>
          <a:xfrm>
            <a:off x="12331154" y="1282352"/>
            <a:ext cx="5746408" cy="7722296"/>
            <a:chOff x="0" y="0"/>
            <a:chExt cx="3663950" cy="4923790"/>
          </a:xfrm>
        </p:grpSpPr>
        <p:sp>
          <p:nvSpPr>
            <p:cNvPr id="4" name="Freeform 4"/>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solidFill>
              <a:srgbClr val="F8F8F8"/>
            </a:solidFill>
            <a:ln w="12700">
              <a:solidFill>
                <a:srgbClr val="000000"/>
              </a:solidFill>
            </a:ln>
          </p:spPr>
        </p:sp>
        <p:sp>
          <p:nvSpPr>
            <p:cNvPr id="5" name="Freeform 5"/>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BFBFB"/>
            </a:solidFill>
          </p:spPr>
        </p:sp>
      </p:grpSp>
      <p:sp>
        <p:nvSpPr>
          <p:cNvPr id="6" name="TextBox 6"/>
          <p:cNvSpPr txBox="1"/>
          <p:nvPr/>
        </p:nvSpPr>
        <p:spPr>
          <a:xfrm>
            <a:off x="290802" y="3154868"/>
            <a:ext cx="11764072" cy="4773218"/>
          </a:xfrm>
          <a:prstGeom prst="rect">
            <a:avLst/>
          </a:prstGeom>
        </p:spPr>
        <p:txBody>
          <a:bodyPr lIns="0" tIns="0" rIns="0" bIns="0" rtlCol="0" anchor="t">
            <a:spAutoFit/>
          </a:bodyPr>
          <a:lstStyle/>
          <a:p>
            <a:pPr algn="just">
              <a:lnSpc>
                <a:spcPts val="4659"/>
              </a:lnSpc>
              <a:spcBef>
                <a:spcPct val="0"/>
              </a:spcBef>
            </a:pPr>
            <a:r>
              <a:rPr lang="en-US" sz="3328">
                <a:solidFill>
                  <a:srgbClr val="000000"/>
                </a:solidFill>
                <a:latin typeface="Times New Roman"/>
              </a:rPr>
              <a:t>The Housekeeper Scheduling System is like a smart helper for managing housekeeping services. It's a user-friendly digital tool that makes scheduling tasks easy. Using smart technology, it helps to keep a track on housekeeping staff, tasks assigned by admin, and adjusts schedules based on staff availability and customer preferences. The goal is to make housekeeping more efficient, ensure tasks are done on time, and create a smooth experience for both service providers and customers.</a:t>
            </a:r>
          </a:p>
        </p:txBody>
      </p:sp>
      <p:sp>
        <p:nvSpPr>
          <p:cNvPr id="7" name="TextBox 7"/>
          <p:cNvSpPr txBox="1"/>
          <p:nvPr/>
        </p:nvSpPr>
        <p:spPr>
          <a:xfrm>
            <a:off x="4189304" y="1784786"/>
            <a:ext cx="4957463" cy="738537"/>
          </a:xfrm>
          <a:prstGeom prst="rect">
            <a:avLst/>
          </a:prstGeom>
        </p:spPr>
        <p:txBody>
          <a:bodyPr lIns="0" tIns="0" rIns="0" bIns="0" rtlCol="0" anchor="t">
            <a:spAutoFit/>
          </a:bodyPr>
          <a:lstStyle/>
          <a:p>
            <a:pPr>
              <a:lnSpc>
                <a:spcPts val="6018"/>
              </a:lnSpc>
              <a:spcBef>
                <a:spcPct val="0"/>
              </a:spcBef>
            </a:pPr>
            <a:r>
              <a:rPr lang="en-US" sz="4298" u="sng">
                <a:solidFill>
                  <a:srgbClr val="593C8F"/>
                </a:solidFill>
                <a:latin typeface="League Spartan"/>
              </a:rPr>
              <a:t>ABSTRACT</a:t>
            </a:r>
          </a:p>
        </p:txBody>
      </p:sp>
      <p:grpSp>
        <p:nvGrpSpPr>
          <p:cNvPr id="8" name="Group 8"/>
          <p:cNvGrpSpPr>
            <a:grpSpLocks noChangeAspect="1"/>
          </p:cNvGrpSpPr>
          <p:nvPr/>
        </p:nvGrpSpPr>
        <p:grpSpPr>
          <a:xfrm>
            <a:off x="12331154" y="1282352"/>
            <a:ext cx="5746408" cy="7722296"/>
            <a:chOff x="0" y="0"/>
            <a:chExt cx="3663950" cy="4923790"/>
          </a:xfrm>
        </p:grpSpPr>
        <p:sp>
          <p:nvSpPr>
            <p:cNvPr id="9" name="Freeform 9"/>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17477" r="-17477"/>
              </a:stretch>
            </a:blipFill>
          </p:spPr>
        </p:sp>
        <p:sp>
          <p:nvSpPr>
            <p:cNvPr id="10" name="Freeform 10"/>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593C8F"/>
            </a:solid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grpSp>
        <p:nvGrpSpPr>
          <p:cNvPr id="3" name="Group 3"/>
          <p:cNvGrpSpPr>
            <a:grpSpLocks noChangeAspect="1"/>
          </p:cNvGrpSpPr>
          <p:nvPr/>
        </p:nvGrpSpPr>
        <p:grpSpPr>
          <a:xfrm>
            <a:off x="492890" y="650826"/>
            <a:ext cx="5626936" cy="7561743"/>
            <a:chOff x="0" y="0"/>
            <a:chExt cx="3663950" cy="4923790"/>
          </a:xfrm>
        </p:grpSpPr>
        <p:sp>
          <p:nvSpPr>
            <p:cNvPr id="4" name="Freeform 4"/>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10579" r="-10579"/>
              </a:stretch>
            </a:blipFill>
          </p:spPr>
        </p:sp>
        <p:sp>
          <p:nvSpPr>
            <p:cNvPr id="5" name="Freeform 5"/>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593C8F"/>
            </a:solidFill>
          </p:spPr>
        </p:sp>
      </p:grpSp>
      <p:sp>
        <p:nvSpPr>
          <p:cNvPr id="6" name="TextBox 6"/>
          <p:cNvSpPr txBox="1"/>
          <p:nvPr/>
        </p:nvSpPr>
        <p:spPr>
          <a:xfrm>
            <a:off x="9554296" y="923925"/>
            <a:ext cx="6554201" cy="970068"/>
          </a:xfrm>
          <a:prstGeom prst="rect">
            <a:avLst/>
          </a:prstGeom>
        </p:spPr>
        <p:txBody>
          <a:bodyPr lIns="0" tIns="0" rIns="0" bIns="0" rtlCol="0" anchor="t">
            <a:spAutoFit/>
          </a:bodyPr>
          <a:lstStyle/>
          <a:p>
            <a:pPr>
              <a:lnSpc>
                <a:spcPts val="7956"/>
              </a:lnSpc>
              <a:spcBef>
                <a:spcPct val="0"/>
              </a:spcBef>
            </a:pPr>
            <a:r>
              <a:rPr lang="en-US" sz="5683" u="sng">
                <a:solidFill>
                  <a:srgbClr val="593C8F"/>
                </a:solidFill>
                <a:latin typeface="League Spartan"/>
              </a:rPr>
              <a:t>PURPOSE</a:t>
            </a:r>
          </a:p>
        </p:txBody>
      </p:sp>
      <p:sp>
        <p:nvSpPr>
          <p:cNvPr id="7" name="TextBox 7"/>
          <p:cNvSpPr txBox="1"/>
          <p:nvPr/>
        </p:nvSpPr>
        <p:spPr>
          <a:xfrm>
            <a:off x="6432536" y="2924285"/>
            <a:ext cx="11288682" cy="3242460"/>
          </a:xfrm>
          <a:prstGeom prst="rect">
            <a:avLst/>
          </a:prstGeom>
        </p:spPr>
        <p:txBody>
          <a:bodyPr lIns="0" tIns="0" rIns="0" bIns="0" rtlCol="0" anchor="t">
            <a:spAutoFit/>
          </a:bodyPr>
          <a:lstStyle/>
          <a:p>
            <a:pPr>
              <a:lnSpc>
                <a:spcPts val="5031"/>
              </a:lnSpc>
            </a:pPr>
            <a:r>
              <a:rPr lang="en-US" sz="3594">
                <a:solidFill>
                  <a:srgbClr val="000000"/>
                </a:solidFill>
                <a:latin typeface="Times New Roman"/>
              </a:rPr>
              <a:t>As a Team, the objective is to create a feature-rich online housekeeping  scheduling  system  that  aligns   with  the provided  requirements  and  business  model, offering  a</a:t>
            </a:r>
          </a:p>
          <a:p>
            <a:pPr>
              <a:lnSpc>
                <a:spcPts val="5031"/>
              </a:lnSpc>
            </a:pPr>
            <a:r>
              <a:rPr lang="en-US" sz="3594">
                <a:solidFill>
                  <a:srgbClr val="000000"/>
                </a:solidFill>
                <a:latin typeface="Times New Roman"/>
              </a:rPr>
              <a:t>seamless and intuitive  experience  for  hostel  students  to</a:t>
            </a:r>
          </a:p>
          <a:p>
            <a:pPr>
              <a:lnSpc>
                <a:spcPts val="5031"/>
              </a:lnSpc>
              <a:spcBef>
                <a:spcPct val="0"/>
              </a:spcBef>
            </a:pPr>
            <a:r>
              <a:rPr lang="en-US" sz="3594">
                <a:solidFill>
                  <a:srgbClr val="000000"/>
                </a:solidFill>
                <a:latin typeface="Times New Roman"/>
              </a:rPr>
              <a:t>request and receive timely room cleaning services.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TextBox 3"/>
          <p:cNvSpPr txBox="1"/>
          <p:nvPr/>
        </p:nvSpPr>
        <p:spPr>
          <a:xfrm>
            <a:off x="1028700" y="542321"/>
            <a:ext cx="4957463" cy="738238"/>
          </a:xfrm>
          <a:prstGeom prst="rect">
            <a:avLst/>
          </a:prstGeom>
        </p:spPr>
        <p:txBody>
          <a:bodyPr lIns="0" tIns="0" rIns="0" bIns="0" rtlCol="0" anchor="t">
            <a:spAutoFit/>
          </a:bodyPr>
          <a:lstStyle/>
          <a:p>
            <a:pPr>
              <a:lnSpc>
                <a:spcPts val="6018"/>
              </a:lnSpc>
              <a:spcBef>
                <a:spcPct val="0"/>
              </a:spcBef>
            </a:pPr>
            <a:r>
              <a:rPr lang="en-US" sz="4298">
                <a:solidFill>
                  <a:srgbClr val="593C8F"/>
                </a:solidFill>
                <a:latin typeface="League Spartan"/>
              </a:rPr>
              <a:t>MODULES</a:t>
            </a:r>
          </a:p>
        </p:txBody>
      </p:sp>
      <p:sp>
        <p:nvSpPr>
          <p:cNvPr id="4" name="AutoShape 4"/>
          <p:cNvSpPr/>
          <p:nvPr/>
        </p:nvSpPr>
        <p:spPr>
          <a:xfrm>
            <a:off x="1028700" y="1299609"/>
            <a:ext cx="2618740" cy="0"/>
          </a:xfrm>
          <a:prstGeom prst="line">
            <a:avLst/>
          </a:prstGeom>
          <a:ln w="38100" cap="flat">
            <a:solidFill>
              <a:srgbClr val="000000"/>
            </a:solidFill>
            <a:prstDash val="solid"/>
            <a:headEnd type="none" w="sm" len="sm"/>
            <a:tailEnd type="none" w="sm" len="sm"/>
          </a:ln>
        </p:spPr>
      </p:sp>
      <p:sp>
        <p:nvSpPr>
          <p:cNvPr id="5" name="TextBox 5"/>
          <p:cNvSpPr txBox="1"/>
          <p:nvPr/>
        </p:nvSpPr>
        <p:spPr>
          <a:xfrm>
            <a:off x="729652" y="1741738"/>
            <a:ext cx="17558348" cy="7044852"/>
          </a:xfrm>
          <a:prstGeom prst="rect">
            <a:avLst/>
          </a:prstGeom>
        </p:spPr>
        <p:txBody>
          <a:bodyPr lIns="0" tIns="0" rIns="0" bIns="0" rtlCol="0" anchor="t">
            <a:spAutoFit/>
          </a:bodyPr>
          <a:lstStyle/>
          <a:p>
            <a:pPr algn="just">
              <a:lnSpc>
                <a:spcPts val="6071"/>
              </a:lnSpc>
            </a:pPr>
            <a:r>
              <a:rPr lang="en-US" sz="4336">
                <a:solidFill>
                  <a:srgbClr val="000000"/>
                </a:solidFill>
                <a:latin typeface="Times New Roman Bold"/>
              </a:rPr>
              <a:t>1. Login and Register (Admin) – </a:t>
            </a:r>
            <a:r>
              <a:rPr lang="en-US" sz="4336">
                <a:solidFill>
                  <a:srgbClr val="000000"/>
                </a:solidFill>
                <a:latin typeface="Times New Roman Bold Italics"/>
              </a:rPr>
              <a:t>Mahammad Shaheda</a:t>
            </a:r>
          </a:p>
          <a:p>
            <a:pPr algn="just">
              <a:lnSpc>
                <a:spcPts val="5745"/>
              </a:lnSpc>
            </a:pPr>
            <a:r>
              <a:rPr lang="en-US" sz="4104">
                <a:solidFill>
                  <a:srgbClr val="000000"/>
                </a:solidFill>
                <a:latin typeface="Times New Roman Italics"/>
              </a:rPr>
              <a:t>     To create admin account and to login to admin dashboard </a:t>
            </a:r>
          </a:p>
          <a:p>
            <a:pPr algn="just">
              <a:lnSpc>
                <a:spcPts val="5745"/>
              </a:lnSpc>
            </a:pPr>
            <a:r>
              <a:rPr lang="en-US" sz="4104">
                <a:solidFill>
                  <a:srgbClr val="000000"/>
                </a:solidFill>
                <a:latin typeface="Times New Roman Bold"/>
              </a:rPr>
              <a:t>2. Login and Register (User) – </a:t>
            </a:r>
            <a:r>
              <a:rPr lang="en-US" sz="4104">
                <a:solidFill>
                  <a:srgbClr val="000000"/>
                </a:solidFill>
                <a:latin typeface="Times New Roman Bold Italics"/>
              </a:rPr>
              <a:t>Muppala Monish</a:t>
            </a:r>
            <a:r>
              <a:rPr lang="en-US" sz="4104">
                <a:solidFill>
                  <a:srgbClr val="000000"/>
                </a:solidFill>
                <a:latin typeface="Times New Roman Bold"/>
              </a:rPr>
              <a:t> </a:t>
            </a:r>
          </a:p>
          <a:p>
            <a:pPr algn="just">
              <a:lnSpc>
                <a:spcPts val="5745"/>
              </a:lnSpc>
            </a:pPr>
            <a:r>
              <a:rPr lang="en-US" sz="4104">
                <a:solidFill>
                  <a:srgbClr val="000000"/>
                </a:solidFill>
                <a:latin typeface="Times New Roman Italics"/>
              </a:rPr>
              <a:t>     To create User account and to login to user dashboard</a:t>
            </a:r>
          </a:p>
          <a:p>
            <a:pPr algn="just">
              <a:lnSpc>
                <a:spcPts val="5420"/>
              </a:lnSpc>
            </a:pPr>
            <a:r>
              <a:rPr lang="en-US" sz="3871">
                <a:solidFill>
                  <a:srgbClr val="000000"/>
                </a:solidFill>
                <a:latin typeface="Times New Roman Bold"/>
              </a:rPr>
              <a:t>3. Dashboard/Navbar (Admin and User) – </a:t>
            </a:r>
            <a:r>
              <a:rPr lang="en-US" sz="3871">
                <a:solidFill>
                  <a:srgbClr val="000000"/>
                </a:solidFill>
                <a:latin typeface="Times New Roman Bold Italics"/>
              </a:rPr>
              <a:t>Manoranjan Mallick. </a:t>
            </a:r>
          </a:p>
          <a:p>
            <a:pPr algn="just">
              <a:lnSpc>
                <a:spcPts val="5745"/>
              </a:lnSpc>
            </a:pPr>
            <a:r>
              <a:rPr lang="en-US" sz="4104">
                <a:solidFill>
                  <a:srgbClr val="000000"/>
                </a:solidFill>
                <a:latin typeface="Times New Roman Italics"/>
              </a:rPr>
              <a:t>     To access other modules and to navigate between modules. </a:t>
            </a:r>
          </a:p>
          <a:p>
            <a:pPr algn="just">
              <a:lnSpc>
                <a:spcPts val="5420"/>
              </a:lnSpc>
            </a:pPr>
            <a:r>
              <a:rPr lang="en-US" sz="3871">
                <a:solidFill>
                  <a:srgbClr val="000000"/>
                </a:solidFill>
                <a:latin typeface="Times New Roman Bold"/>
              </a:rPr>
              <a:t>4. Register New Housekeeper and Student (Admin)– </a:t>
            </a:r>
            <a:r>
              <a:rPr lang="en-US" sz="3871">
                <a:solidFill>
                  <a:srgbClr val="000000"/>
                </a:solidFill>
                <a:latin typeface="Times New Roman Bold Italics"/>
              </a:rPr>
              <a:t>Kovvuri Sai Sudha.</a:t>
            </a:r>
          </a:p>
          <a:p>
            <a:pPr algn="just">
              <a:lnSpc>
                <a:spcPts val="5745"/>
              </a:lnSpc>
            </a:pPr>
            <a:r>
              <a:rPr lang="en-US" sz="4104">
                <a:solidFill>
                  <a:srgbClr val="000000"/>
                </a:solidFill>
                <a:latin typeface="Times New Roman Bold"/>
              </a:rPr>
              <a:t>    </a:t>
            </a:r>
            <a:r>
              <a:rPr lang="en-US" sz="4104">
                <a:solidFill>
                  <a:srgbClr val="000000"/>
                </a:solidFill>
                <a:latin typeface="Times New Roman Italics"/>
              </a:rPr>
              <a:t>To register new housekeeper and new student in admin side.</a:t>
            </a:r>
          </a:p>
          <a:p>
            <a:pPr algn="just">
              <a:lnSpc>
                <a:spcPts val="4768"/>
              </a:lnSpc>
              <a:spcBef>
                <a:spcPct val="0"/>
              </a:spcBef>
            </a:pPr>
            <a:r>
              <a:rPr lang="en-US" sz="3406">
                <a:solidFill>
                  <a:srgbClr val="000000"/>
                </a:solidFill>
                <a:latin typeface="Times New Roman"/>
              </a:rPr>
              <a:t> </a:t>
            </a:r>
          </a:p>
          <a:p>
            <a:pPr algn="just">
              <a:lnSpc>
                <a:spcPts val="4768"/>
              </a:lnSpc>
              <a:spcBef>
                <a:spcPct val="0"/>
              </a:spcBef>
            </a:pPr>
            <a:endParaRPr lang="en-US" sz="3406">
              <a:solidFill>
                <a:srgbClr val="000000"/>
              </a:solidFill>
              <a:latin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TextBox 3"/>
          <p:cNvSpPr txBox="1"/>
          <p:nvPr/>
        </p:nvSpPr>
        <p:spPr>
          <a:xfrm>
            <a:off x="1028700" y="542321"/>
            <a:ext cx="4957463" cy="738238"/>
          </a:xfrm>
          <a:prstGeom prst="rect">
            <a:avLst/>
          </a:prstGeom>
        </p:spPr>
        <p:txBody>
          <a:bodyPr lIns="0" tIns="0" rIns="0" bIns="0" rtlCol="0" anchor="t">
            <a:spAutoFit/>
          </a:bodyPr>
          <a:lstStyle/>
          <a:p>
            <a:pPr>
              <a:lnSpc>
                <a:spcPts val="6018"/>
              </a:lnSpc>
              <a:spcBef>
                <a:spcPct val="0"/>
              </a:spcBef>
            </a:pPr>
            <a:r>
              <a:rPr lang="en-US" sz="4298">
                <a:solidFill>
                  <a:srgbClr val="593C8F"/>
                </a:solidFill>
                <a:latin typeface="League Spartan"/>
              </a:rPr>
              <a:t>MODULES</a:t>
            </a:r>
          </a:p>
        </p:txBody>
      </p:sp>
      <p:sp>
        <p:nvSpPr>
          <p:cNvPr id="4" name="AutoShape 4"/>
          <p:cNvSpPr/>
          <p:nvPr/>
        </p:nvSpPr>
        <p:spPr>
          <a:xfrm>
            <a:off x="1028700" y="1299609"/>
            <a:ext cx="2618740" cy="0"/>
          </a:xfrm>
          <a:prstGeom prst="line">
            <a:avLst/>
          </a:prstGeom>
          <a:ln w="38100" cap="flat">
            <a:solidFill>
              <a:srgbClr val="000000"/>
            </a:solidFill>
            <a:prstDash val="solid"/>
            <a:headEnd type="none" w="sm" len="sm"/>
            <a:tailEnd type="none" w="sm" len="sm"/>
          </a:ln>
        </p:spPr>
      </p:sp>
      <p:sp>
        <p:nvSpPr>
          <p:cNvPr id="5" name="TextBox 5"/>
          <p:cNvSpPr txBox="1"/>
          <p:nvPr/>
        </p:nvSpPr>
        <p:spPr>
          <a:xfrm>
            <a:off x="879176" y="1835651"/>
            <a:ext cx="16529648" cy="7327399"/>
          </a:xfrm>
          <a:prstGeom prst="rect">
            <a:avLst/>
          </a:prstGeom>
        </p:spPr>
        <p:txBody>
          <a:bodyPr lIns="0" tIns="0" rIns="0" bIns="0" rtlCol="0" anchor="t">
            <a:spAutoFit/>
          </a:bodyPr>
          <a:lstStyle/>
          <a:p>
            <a:pPr algn="just">
              <a:lnSpc>
                <a:spcPts val="5715"/>
              </a:lnSpc>
            </a:pPr>
            <a:r>
              <a:rPr lang="en-US" sz="4082">
                <a:solidFill>
                  <a:srgbClr val="000000"/>
                </a:solidFill>
                <a:latin typeface="Times New Roman Bold"/>
              </a:rPr>
              <a:t>5. Feedback Module (Admin and User) –</a:t>
            </a:r>
            <a:r>
              <a:rPr lang="en-US" sz="4082">
                <a:solidFill>
                  <a:srgbClr val="000000"/>
                </a:solidFill>
                <a:latin typeface="Times New Roman Bold Italics"/>
              </a:rPr>
              <a:t> Mayur Reddy V  </a:t>
            </a:r>
          </a:p>
          <a:p>
            <a:pPr algn="just">
              <a:lnSpc>
                <a:spcPts val="5015"/>
              </a:lnSpc>
            </a:pPr>
            <a:r>
              <a:rPr lang="en-US" sz="3582">
                <a:solidFill>
                  <a:srgbClr val="000000"/>
                </a:solidFill>
                <a:latin typeface="Times New Roman Bold"/>
              </a:rPr>
              <a:t>    </a:t>
            </a:r>
            <a:r>
              <a:rPr lang="en-US" sz="3582">
                <a:solidFill>
                  <a:srgbClr val="000000"/>
                </a:solidFill>
                <a:latin typeface="Times New Roman Italics"/>
              </a:rPr>
              <a:t>To get feedback from the user side. </a:t>
            </a:r>
          </a:p>
          <a:p>
            <a:pPr algn="just">
              <a:lnSpc>
                <a:spcPts val="5715"/>
              </a:lnSpc>
            </a:pPr>
            <a:r>
              <a:rPr lang="en-US" sz="4082">
                <a:solidFill>
                  <a:srgbClr val="000000"/>
                </a:solidFill>
                <a:latin typeface="Times New Roman Bold"/>
              </a:rPr>
              <a:t>6. Request to Clean (User) and Allocating housekeeper (Admin) –</a:t>
            </a:r>
            <a:r>
              <a:rPr lang="en-US" sz="4082">
                <a:solidFill>
                  <a:srgbClr val="000000"/>
                </a:solidFill>
                <a:latin typeface="Times New Roman Bold Italics"/>
              </a:rPr>
              <a:t> Teja                            Shanti Kumar </a:t>
            </a:r>
          </a:p>
          <a:p>
            <a:pPr algn="just">
              <a:lnSpc>
                <a:spcPts val="5015"/>
              </a:lnSpc>
            </a:pPr>
            <a:r>
              <a:rPr lang="en-US" sz="3582">
                <a:solidFill>
                  <a:srgbClr val="000000"/>
                </a:solidFill>
                <a:latin typeface="Times New Roman Bold"/>
              </a:rPr>
              <a:t>     </a:t>
            </a:r>
            <a:r>
              <a:rPr lang="en-US" sz="3582">
                <a:solidFill>
                  <a:srgbClr val="000000"/>
                </a:solidFill>
                <a:latin typeface="Times New Roman Italics"/>
              </a:rPr>
              <a:t>To allot housekeeper to the appropriate requests </a:t>
            </a:r>
          </a:p>
          <a:p>
            <a:pPr algn="just">
              <a:lnSpc>
                <a:spcPts val="5715"/>
              </a:lnSpc>
            </a:pPr>
            <a:r>
              <a:rPr lang="en-US" sz="4082">
                <a:solidFill>
                  <a:srgbClr val="000000"/>
                </a:solidFill>
                <a:latin typeface="Times New Roman Bold"/>
              </a:rPr>
              <a:t>7. Updating of profile and password (User) – </a:t>
            </a:r>
            <a:r>
              <a:rPr lang="en-US" sz="4082">
                <a:solidFill>
                  <a:srgbClr val="000000"/>
                </a:solidFill>
                <a:latin typeface="Times New Roman Bold Italics"/>
              </a:rPr>
              <a:t>Gopi Manikanta.</a:t>
            </a:r>
          </a:p>
          <a:p>
            <a:pPr algn="just">
              <a:lnSpc>
                <a:spcPts val="5015"/>
              </a:lnSpc>
            </a:pPr>
            <a:r>
              <a:rPr lang="en-US" sz="3582">
                <a:solidFill>
                  <a:srgbClr val="000000"/>
                </a:solidFill>
                <a:latin typeface="Times New Roman Bold"/>
              </a:rPr>
              <a:t>     </a:t>
            </a:r>
            <a:r>
              <a:rPr lang="en-US" sz="3582">
                <a:solidFill>
                  <a:srgbClr val="000000"/>
                </a:solidFill>
                <a:latin typeface="Times New Roman Italics"/>
              </a:rPr>
              <a:t>To update the existing details with new one.</a:t>
            </a:r>
            <a:r>
              <a:rPr lang="en-US" sz="3582">
                <a:solidFill>
                  <a:srgbClr val="000000"/>
                </a:solidFill>
                <a:latin typeface="Times New Roman Bold"/>
              </a:rPr>
              <a:t> </a:t>
            </a:r>
          </a:p>
          <a:p>
            <a:pPr algn="just">
              <a:lnSpc>
                <a:spcPts val="5715"/>
              </a:lnSpc>
            </a:pPr>
            <a:r>
              <a:rPr lang="en-US" sz="4082">
                <a:solidFill>
                  <a:srgbClr val="000000"/>
                </a:solidFill>
                <a:latin typeface="Times New Roman Bold"/>
              </a:rPr>
              <a:t>8. Main Login page and logout – </a:t>
            </a:r>
            <a:r>
              <a:rPr lang="en-US" sz="4082">
                <a:solidFill>
                  <a:srgbClr val="000000"/>
                </a:solidFill>
                <a:latin typeface="Times New Roman Bold Italics"/>
              </a:rPr>
              <a:t>Mukula Tapasvi.</a:t>
            </a:r>
          </a:p>
          <a:p>
            <a:pPr algn="just">
              <a:lnSpc>
                <a:spcPts val="5015"/>
              </a:lnSpc>
            </a:pPr>
            <a:r>
              <a:rPr lang="en-US" sz="3582">
                <a:solidFill>
                  <a:srgbClr val="000000"/>
                </a:solidFill>
                <a:latin typeface="Times New Roman Bold Italics"/>
              </a:rPr>
              <a:t>      </a:t>
            </a:r>
            <a:r>
              <a:rPr lang="en-US" sz="3582">
                <a:solidFill>
                  <a:srgbClr val="000000"/>
                </a:solidFill>
                <a:latin typeface="Times New Roman Italics"/>
              </a:rPr>
              <a:t>Navigating to student login and Admin login</a:t>
            </a:r>
          </a:p>
          <a:p>
            <a:pPr algn="just">
              <a:lnSpc>
                <a:spcPts val="4489"/>
              </a:lnSpc>
              <a:spcBef>
                <a:spcPct val="0"/>
              </a:spcBef>
            </a:pPr>
            <a:r>
              <a:rPr lang="en-US" sz="3206">
                <a:solidFill>
                  <a:srgbClr val="000000"/>
                </a:solidFill>
                <a:latin typeface="Times New Roman"/>
              </a:rPr>
              <a:t> </a:t>
            </a:r>
          </a:p>
          <a:p>
            <a:pPr algn="just">
              <a:lnSpc>
                <a:spcPts val="4489"/>
              </a:lnSpc>
              <a:spcBef>
                <a:spcPct val="0"/>
              </a:spcBef>
            </a:pPr>
            <a:endParaRPr lang="en-US" sz="3206">
              <a:solidFill>
                <a:srgbClr val="000000"/>
              </a:solidFill>
              <a:latin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Freeform 3"/>
          <p:cNvSpPr/>
          <p:nvPr/>
        </p:nvSpPr>
        <p:spPr>
          <a:xfrm>
            <a:off x="10848277" y="1028700"/>
            <a:ext cx="3756242" cy="1573393"/>
          </a:xfrm>
          <a:custGeom>
            <a:avLst/>
            <a:gdLst/>
            <a:ahLst/>
            <a:cxnLst/>
            <a:rect l="l" t="t" r="r" b="b"/>
            <a:pathLst>
              <a:path w="3756242" h="1573393">
                <a:moveTo>
                  <a:pt x="0" y="0"/>
                </a:moveTo>
                <a:lnTo>
                  <a:pt x="3756242" y="0"/>
                </a:lnTo>
                <a:lnTo>
                  <a:pt x="3756242" y="1573393"/>
                </a:lnTo>
                <a:lnTo>
                  <a:pt x="0" y="1573393"/>
                </a:lnTo>
                <a:lnTo>
                  <a:pt x="0" y="0"/>
                </a:lnTo>
                <a:close/>
              </a:path>
            </a:pathLst>
          </a:custGeom>
          <a:blipFill>
            <a:blip r:embed="rId3"/>
            <a:stretch>
              <a:fillRect/>
            </a:stretch>
          </a:blipFill>
        </p:spPr>
      </p:sp>
      <p:sp>
        <p:nvSpPr>
          <p:cNvPr id="4" name="Freeform 4"/>
          <p:cNvSpPr/>
          <p:nvPr/>
        </p:nvSpPr>
        <p:spPr>
          <a:xfrm>
            <a:off x="14052214" y="2602093"/>
            <a:ext cx="3207086" cy="1408781"/>
          </a:xfrm>
          <a:custGeom>
            <a:avLst/>
            <a:gdLst/>
            <a:ahLst/>
            <a:cxnLst/>
            <a:rect l="l" t="t" r="r" b="b"/>
            <a:pathLst>
              <a:path w="3207086" h="1408781">
                <a:moveTo>
                  <a:pt x="0" y="0"/>
                </a:moveTo>
                <a:lnTo>
                  <a:pt x="3207086" y="0"/>
                </a:lnTo>
                <a:lnTo>
                  <a:pt x="3207086" y="1408780"/>
                </a:lnTo>
                <a:lnTo>
                  <a:pt x="0" y="1408780"/>
                </a:lnTo>
                <a:lnTo>
                  <a:pt x="0" y="0"/>
                </a:lnTo>
                <a:close/>
              </a:path>
            </a:pathLst>
          </a:custGeom>
          <a:blipFill>
            <a:blip r:embed="rId4"/>
            <a:stretch>
              <a:fillRect/>
            </a:stretch>
          </a:blipFill>
        </p:spPr>
      </p:sp>
      <p:sp>
        <p:nvSpPr>
          <p:cNvPr id="5" name="Freeform 5"/>
          <p:cNvSpPr/>
          <p:nvPr/>
        </p:nvSpPr>
        <p:spPr>
          <a:xfrm>
            <a:off x="13194143" y="6132553"/>
            <a:ext cx="4065157" cy="1292475"/>
          </a:xfrm>
          <a:custGeom>
            <a:avLst/>
            <a:gdLst/>
            <a:ahLst/>
            <a:cxnLst/>
            <a:rect l="l" t="t" r="r" b="b"/>
            <a:pathLst>
              <a:path w="4065157" h="1292475">
                <a:moveTo>
                  <a:pt x="0" y="0"/>
                </a:moveTo>
                <a:lnTo>
                  <a:pt x="4065157" y="0"/>
                </a:lnTo>
                <a:lnTo>
                  <a:pt x="4065157" y="1292475"/>
                </a:lnTo>
                <a:lnTo>
                  <a:pt x="0" y="1292475"/>
                </a:lnTo>
                <a:lnTo>
                  <a:pt x="0" y="0"/>
                </a:lnTo>
                <a:close/>
              </a:path>
            </a:pathLst>
          </a:custGeom>
          <a:blipFill>
            <a:blip r:embed="rId5"/>
            <a:stretch>
              <a:fillRect/>
            </a:stretch>
          </a:blipFill>
        </p:spPr>
      </p:sp>
      <p:sp>
        <p:nvSpPr>
          <p:cNvPr id="6" name="Freeform 6"/>
          <p:cNvSpPr/>
          <p:nvPr/>
        </p:nvSpPr>
        <p:spPr>
          <a:xfrm>
            <a:off x="10363577" y="4223582"/>
            <a:ext cx="2830566" cy="1363763"/>
          </a:xfrm>
          <a:custGeom>
            <a:avLst/>
            <a:gdLst/>
            <a:ahLst/>
            <a:cxnLst/>
            <a:rect l="l" t="t" r="r" b="b"/>
            <a:pathLst>
              <a:path w="2830566" h="1363763">
                <a:moveTo>
                  <a:pt x="0" y="0"/>
                </a:moveTo>
                <a:lnTo>
                  <a:pt x="2830566" y="0"/>
                </a:lnTo>
                <a:lnTo>
                  <a:pt x="2830566" y="1363763"/>
                </a:lnTo>
                <a:lnTo>
                  <a:pt x="0" y="1363763"/>
                </a:lnTo>
                <a:lnTo>
                  <a:pt x="0" y="0"/>
                </a:lnTo>
                <a:close/>
              </a:path>
            </a:pathLst>
          </a:custGeom>
          <a:blipFill>
            <a:blip r:embed="rId6"/>
            <a:stretch>
              <a:fillRect b="-14197"/>
            </a:stretch>
          </a:blipFill>
        </p:spPr>
      </p:sp>
      <p:sp>
        <p:nvSpPr>
          <p:cNvPr id="7" name="Freeform 7"/>
          <p:cNvSpPr/>
          <p:nvPr/>
        </p:nvSpPr>
        <p:spPr>
          <a:xfrm>
            <a:off x="10363577" y="7634578"/>
            <a:ext cx="3688637" cy="1353425"/>
          </a:xfrm>
          <a:custGeom>
            <a:avLst/>
            <a:gdLst/>
            <a:ahLst/>
            <a:cxnLst/>
            <a:rect l="l" t="t" r="r" b="b"/>
            <a:pathLst>
              <a:path w="3688637" h="1353425">
                <a:moveTo>
                  <a:pt x="0" y="0"/>
                </a:moveTo>
                <a:lnTo>
                  <a:pt x="3688637" y="0"/>
                </a:lnTo>
                <a:lnTo>
                  <a:pt x="3688637" y="1353424"/>
                </a:lnTo>
                <a:lnTo>
                  <a:pt x="0" y="1353424"/>
                </a:lnTo>
                <a:lnTo>
                  <a:pt x="0" y="0"/>
                </a:lnTo>
                <a:close/>
              </a:path>
            </a:pathLst>
          </a:custGeom>
          <a:blipFill>
            <a:blip r:embed="rId7"/>
            <a:stretch>
              <a:fillRect t="-23618" b="-11359"/>
            </a:stretch>
          </a:blipFill>
        </p:spPr>
      </p:sp>
      <p:sp>
        <p:nvSpPr>
          <p:cNvPr id="8" name="TextBox 8"/>
          <p:cNvSpPr txBox="1"/>
          <p:nvPr/>
        </p:nvSpPr>
        <p:spPr>
          <a:xfrm>
            <a:off x="0" y="942975"/>
            <a:ext cx="9017938" cy="738537"/>
          </a:xfrm>
          <a:prstGeom prst="rect">
            <a:avLst/>
          </a:prstGeom>
        </p:spPr>
        <p:txBody>
          <a:bodyPr lIns="0" tIns="0" rIns="0" bIns="0" rtlCol="0" anchor="t">
            <a:spAutoFit/>
          </a:bodyPr>
          <a:lstStyle/>
          <a:p>
            <a:pPr algn="ctr">
              <a:lnSpc>
                <a:spcPts val="6018"/>
              </a:lnSpc>
              <a:spcBef>
                <a:spcPct val="0"/>
              </a:spcBef>
            </a:pPr>
            <a:r>
              <a:rPr lang="en-US" sz="4298" u="sng">
                <a:solidFill>
                  <a:srgbClr val="593C8F"/>
                </a:solidFill>
                <a:latin typeface="League Spartan"/>
              </a:rPr>
              <a:t>TECHNOLOGIES USED</a:t>
            </a:r>
          </a:p>
        </p:txBody>
      </p:sp>
      <p:sp>
        <p:nvSpPr>
          <p:cNvPr id="9" name="TextBox 9"/>
          <p:cNvSpPr txBox="1"/>
          <p:nvPr/>
        </p:nvSpPr>
        <p:spPr>
          <a:xfrm>
            <a:off x="1671597" y="2449693"/>
            <a:ext cx="9487160" cy="5690279"/>
          </a:xfrm>
          <a:prstGeom prst="rect">
            <a:avLst/>
          </a:prstGeom>
        </p:spPr>
        <p:txBody>
          <a:bodyPr lIns="0" tIns="0" rIns="0" bIns="0" rtlCol="0" anchor="t">
            <a:spAutoFit/>
          </a:bodyPr>
          <a:lstStyle/>
          <a:p>
            <a:pPr>
              <a:lnSpc>
                <a:spcPts val="5562"/>
              </a:lnSpc>
            </a:pPr>
            <a:r>
              <a:rPr lang="en-US" sz="3973" dirty="0">
                <a:solidFill>
                  <a:srgbClr val="000000"/>
                </a:solidFill>
                <a:latin typeface="Times New Roman"/>
              </a:rPr>
              <a:t>FRONT-END -</a:t>
            </a:r>
            <a:r>
              <a:rPr lang="en-US" sz="3973" dirty="0">
                <a:solidFill>
                  <a:srgbClr val="000000"/>
                </a:solidFill>
                <a:latin typeface="Times New Roman Italics"/>
              </a:rPr>
              <a:t>Angular</a:t>
            </a:r>
          </a:p>
          <a:p>
            <a:pPr>
              <a:lnSpc>
                <a:spcPts val="5562"/>
              </a:lnSpc>
            </a:pPr>
            <a:endParaRPr lang="en-US" sz="3973" dirty="0">
              <a:solidFill>
                <a:srgbClr val="000000"/>
              </a:solidFill>
              <a:latin typeface="Times New Roman Italics"/>
            </a:endParaRPr>
          </a:p>
          <a:p>
            <a:pPr>
              <a:lnSpc>
                <a:spcPts val="5562"/>
              </a:lnSpc>
            </a:pPr>
            <a:r>
              <a:rPr lang="en-US" sz="3973" dirty="0">
                <a:solidFill>
                  <a:srgbClr val="000000"/>
                </a:solidFill>
                <a:latin typeface="Times New Roman"/>
              </a:rPr>
              <a:t>SERVER-SIDE </a:t>
            </a:r>
            <a:r>
              <a:rPr lang="en-US" sz="3973" dirty="0">
                <a:solidFill>
                  <a:srgbClr val="000000"/>
                </a:solidFill>
                <a:latin typeface="Times New Roman Italics"/>
              </a:rPr>
              <a:t>-Spring Boot, Hibernate</a:t>
            </a:r>
          </a:p>
          <a:p>
            <a:pPr>
              <a:lnSpc>
                <a:spcPts val="5562"/>
              </a:lnSpc>
            </a:pPr>
            <a:endParaRPr lang="en-US" sz="3973" dirty="0">
              <a:solidFill>
                <a:srgbClr val="000000"/>
              </a:solidFill>
              <a:latin typeface="Times New Roman Italics"/>
            </a:endParaRPr>
          </a:p>
          <a:p>
            <a:pPr>
              <a:lnSpc>
                <a:spcPts val="5562"/>
              </a:lnSpc>
            </a:pPr>
            <a:r>
              <a:rPr lang="en-US" sz="3973" dirty="0">
                <a:solidFill>
                  <a:srgbClr val="000000"/>
                </a:solidFill>
                <a:latin typeface="Times New Roman"/>
              </a:rPr>
              <a:t>DATABASE -</a:t>
            </a:r>
            <a:r>
              <a:rPr lang="en-US" sz="3973" dirty="0">
                <a:solidFill>
                  <a:srgbClr val="000000"/>
                </a:solidFill>
                <a:latin typeface="Times New Roman Italics"/>
              </a:rPr>
              <a:t>MySQL</a:t>
            </a:r>
          </a:p>
          <a:p>
            <a:pPr>
              <a:lnSpc>
                <a:spcPts val="5562"/>
              </a:lnSpc>
            </a:pPr>
            <a:endParaRPr lang="en-US" sz="3973" dirty="0">
              <a:solidFill>
                <a:srgbClr val="000000"/>
              </a:solidFill>
              <a:latin typeface="Times New Roman Italics"/>
            </a:endParaRPr>
          </a:p>
          <a:p>
            <a:pPr>
              <a:lnSpc>
                <a:spcPts val="5562"/>
              </a:lnSpc>
            </a:pPr>
            <a:r>
              <a:rPr lang="en-US" sz="3973" dirty="0">
                <a:solidFill>
                  <a:srgbClr val="000000"/>
                </a:solidFill>
                <a:latin typeface="Times New Roman"/>
              </a:rPr>
              <a:t>TESTING  - </a:t>
            </a:r>
            <a:r>
              <a:rPr lang="en-US" sz="3973" dirty="0">
                <a:solidFill>
                  <a:srgbClr val="000000"/>
                </a:solidFill>
                <a:latin typeface="Times New Roman Italics"/>
              </a:rPr>
              <a:t>Postman &amp; TestNG</a:t>
            </a:r>
          </a:p>
          <a:p>
            <a:pPr>
              <a:lnSpc>
                <a:spcPts val="5562"/>
              </a:lnSpc>
            </a:pPr>
            <a:endParaRPr lang="en-US" sz="3973" dirty="0">
              <a:solidFill>
                <a:srgbClr val="000000"/>
              </a:solidFill>
              <a:latin typeface="Times New Roman Itali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610</Words>
  <Application>Microsoft Office PowerPoint</Application>
  <PresentationFormat>Custom</PresentationFormat>
  <Paragraphs>94</Paragraphs>
  <Slides>31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Times New Roman Italics</vt:lpstr>
      <vt:lpstr>Lato Bold</vt:lpstr>
      <vt:lpstr>League Spartan</vt:lpstr>
      <vt:lpstr>Arial</vt:lpstr>
      <vt:lpstr>Times New Roman</vt:lpstr>
      <vt:lpstr>Times New Roman Bold Italics</vt:lpstr>
      <vt:lpstr>Times New Roman Bold</vt:lpstr>
      <vt:lpstr>Poppins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&amp;  white business profile presentation</dc:title>
  <dc:creator>Shaheda</dc:creator>
  <cp:lastModifiedBy>Shaheda Mahammad</cp:lastModifiedBy>
  <cp:revision>3</cp:revision>
  <dcterms:created xsi:type="dcterms:W3CDTF">2006-08-16T00:00:00Z</dcterms:created>
  <dcterms:modified xsi:type="dcterms:W3CDTF">2024-01-23T15:08:10Z</dcterms:modified>
  <dc:identifier>DAF6mXJoWGM</dc:identifier>
</cp:coreProperties>
</file>